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9"/>
  </p:notesMasterIdLst>
  <p:sldIdLst>
    <p:sldId id="256" r:id="rId3"/>
    <p:sldId id="257" r:id="rId4"/>
    <p:sldId id="258" r:id="rId5"/>
    <p:sldId id="289" r:id="rId6"/>
    <p:sldId id="290" r:id="rId7"/>
    <p:sldId id="291" r:id="rId8"/>
    <p:sldId id="262" r:id="rId9"/>
    <p:sldId id="292" r:id="rId10"/>
    <p:sldId id="293" r:id="rId11"/>
    <p:sldId id="294" r:id="rId12"/>
    <p:sldId id="295" r:id="rId13"/>
    <p:sldId id="297" r:id="rId14"/>
    <p:sldId id="299" r:id="rId15"/>
    <p:sldId id="298" r:id="rId16"/>
    <p:sldId id="296" r:id="rId17"/>
    <p:sldId id="303" r:id="rId18"/>
    <p:sldId id="268" r:id="rId19"/>
    <p:sldId id="300" r:id="rId20"/>
    <p:sldId id="301" r:id="rId21"/>
    <p:sldId id="275" r:id="rId22"/>
    <p:sldId id="304" r:id="rId23"/>
    <p:sldId id="307" r:id="rId24"/>
    <p:sldId id="302" r:id="rId25"/>
    <p:sldId id="306" r:id="rId26"/>
    <p:sldId id="305" r:id="rId27"/>
    <p:sldId id="277" r:id="rId2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29" autoAdjust="0"/>
  </p:normalViewPr>
  <p:slideViewPr>
    <p:cSldViewPr>
      <p:cViewPr varScale="1">
        <p:scale>
          <a:sx n="60" d="100"/>
          <a:sy n="60" d="100"/>
        </p:scale>
        <p:origin x="152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8D59E69-8F24-48FC-97B8-9FEAAD36E004}" type="datetimeFigureOut">
              <a:rPr lang="en-US" smtClean="0"/>
              <a:t>25/09/2023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A13CB9D-2F16-4881-BD74-3929C73D3953}" type="slidenum">
              <a:rPr lang="en-US" smtClean="0"/>
              <a:t>‹#›</a:t>
            </a:fld>
            <a:endParaRPr lang="en-US"/>
          </a:p>
        </p:txBody>
      </p:sp>
    </p:spTree>
    <p:extLst>
      <p:ext uri="{BB962C8B-B14F-4D97-AF65-F5344CB8AC3E}">
        <p14:creationId xmlns:p14="http://schemas.microsoft.com/office/powerpoint/2010/main" val="263083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Việc phát hiện sớm còn là yếu tố then chốt giúp bảo vệ an toàn tính mạng và tài sản, đồng thời giúp nhân viên ứng cứu khẩn cấp có đủ thời gian hỗ trợ kịp thời trong khi đám cháy hoặc khí độc vẫn còn nhỏ.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4</a:t>
            </a:fld>
            <a:endParaRPr lang="en-US"/>
          </a:p>
        </p:txBody>
      </p:sp>
    </p:spTree>
    <p:extLst>
      <p:ext uri="{BB962C8B-B14F-4D97-AF65-F5344CB8AC3E}">
        <p14:creationId xmlns:p14="http://schemas.microsoft.com/office/powerpoint/2010/main" val="283214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14</a:t>
            </a:fld>
            <a:endParaRPr lang="en-US"/>
          </a:p>
        </p:txBody>
      </p:sp>
    </p:spTree>
    <p:extLst>
      <p:ext uri="{BB962C8B-B14F-4D97-AF65-F5344CB8AC3E}">
        <p14:creationId xmlns:p14="http://schemas.microsoft.com/office/powerpoint/2010/main" val="809117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15</a:t>
            </a:fld>
            <a:endParaRPr lang="en-US"/>
          </a:p>
        </p:txBody>
      </p:sp>
    </p:spTree>
    <p:extLst>
      <p:ext uri="{BB962C8B-B14F-4D97-AF65-F5344CB8AC3E}">
        <p14:creationId xmlns:p14="http://schemas.microsoft.com/office/powerpoint/2010/main" val="347307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16</a:t>
            </a:fld>
            <a:endParaRPr lang="en-US"/>
          </a:p>
        </p:txBody>
      </p:sp>
    </p:spTree>
    <p:extLst>
      <p:ext uri="{BB962C8B-B14F-4D97-AF65-F5344CB8AC3E}">
        <p14:creationId xmlns:p14="http://schemas.microsoft.com/office/powerpoint/2010/main" val="188037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STM32CubeIDE, một môi trường phát triển tích hợp, bao gồm các tính năng báo cáo biên dịch chương trình và các tính năng gỡ lỗi nâng cao. Nó cũng được tích hợp thêm công cụ STM32CubeMX bên trong để tiện cho việc cấu hình và sinh code.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ThinksBoard là một nền tảng IoT (Internet of Things) mã nguồn mở được sử dụng để giám sát và quản lý các thiết bị IoT khác nhau, bao gồm cả các thiết bị trong hệ thống báo cháy.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ThinksBoard hỗ trợ nhiều giao thức truyền thông như MQTT, CoAP, HTTP, và các giao thức khác, giúp kết nối và quản lý các thiết bị từ nhiều nhà sản xuất khác nhau.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Font typeface="Wingdings" panose="05000000000000000000" pitchFamily="2" charset="2"/>
              <a:buNone/>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Giao thức MQTT (Message Queue Telemetry Transport)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07000"/>
              </a:lnSpc>
              <a:spcBef>
                <a:spcPts val="600"/>
              </a:spcBef>
              <a:spcAft>
                <a:spcPts val="6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MQTT là một giao thức mã nguồn mở để truyền các messages giữa nhiều Client (Publisher và Subscriber) thông qua một Broker trung gian, được thiết kế để đơn giản và dễ dàng triễn khai. Kiến trúc MQTT dựa trên Broker trung gian và sử dụng kết nối TCP long-lived từ các Client đến Broker.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18</a:t>
            </a:fld>
            <a:endParaRPr lang="en-US"/>
          </a:p>
        </p:txBody>
      </p:sp>
    </p:spTree>
    <p:extLst>
      <p:ext uri="{BB962C8B-B14F-4D97-AF65-F5344CB8AC3E}">
        <p14:creationId xmlns:p14="http://schemas.microsoft.com/office/powerpoint/2010/main" val="384257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19</a:t>
            </a:fld>
            <a:endParaRPr lang="en-US"/>
          </a:p>
        </p:txBody>
      </p:sp>
    </p:spTree>
    <p:extLst>
      <p:ext uri="{BB962C8B-B14F-4D97-AF65-F5344CB8AC3E}">
        <p14:creationId xmlns:p14="http://schemas.microsoft.com/office/powerpoint/2010/main" val="3395848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21</a:t>
            </a:fld>
            <a:endParaRPr lang="en-US"/>
          </a:p>
        </p:txBody>
      </p:sp>
    </p:spTree>
    <p:extLst>
      <p:ext uri="{BB962C8B-B14F-4D97-AF65-F5344CB8AC3E}">
        <p14:creationId xmlns:p14="http://schemas.microsoft.com/office/powerpoint/2010/main" val="883033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22</a:t>
            </a:fld>
            <a:endParaRPr lang="en-US"/>
          </a:p>
        </p:txBody>
      </p:sp>
    </p:spTree>
    <p:extLst>
      <p:ext uri="{BB962C8B-B14F-4D97-AF65-F5344CB8AC3E}">
        <p14:creationId xmlns:p14="http://schemas.microsoft.com/office/powerpoint/2010/main" val="319471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23</a:t>
            </a:fld>
            <a:endParaRPr lang="en-US"/>
          </a:p>
        </p:txBody>
      </p:sp>
    </p:spTree>
    <p:extLst>
      <p:ext uri="{BB962C8B-B14F-4D97-AF65-F5344CB8AC3E}">
        <p14:creationId xmlns:p14="http://schemas.microsoft.com/office/powerpoint/2010/main" val="42214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24</a:t>
            </a:fld>
            <a:endParaRPr lang="en-US"/>
          </a:p>
        </p:txBody>
      </p:sp>
    </p:spTree>
    <p:extLst>
      <p:ext uri="{BB962C8B-B14F-4D97-AF65-F5344CB8AC3E}">
        <p14:creationId xmlns:p14="http://schemas.microsoft.com/office/powerpoint/2010/main" val="788676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25</a:t>
            </a:fld>
            <a:endParaRPr lang="en-US"/>
          </a:p>
        </p:txBody>
      </p:sp>
    </p:spTree>
    <p:extLst>
      <p:ext uri="{BB962C8B-B14F-4D97-AF65-F5344CB8AC3E}">
        <p14:creationId xmlns:p14="http://schemas.microsoft.com/office/powerpoint/2010/main" val="1279103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 tạo của hệ thống báo cháy</a:t>
            </a:r>
          </a:p>
          <a:p>
            <a:pPr>
              <a:lnSpc>
                <a:spcPct val="107000"/>
              </a:lnSpc>
              <a:spcBef>
                <a:spcPts val="200"/>
              </a:spcBef>
            </a:pPr>
            <a:r>
              <a:rPr lang="en-US" sz="1200" b="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Trung tâm báo cháy</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Tủ trung tâm, trung tâm điều khiển,... Thiết bị quan trọng nhất trong hệ thống, quyết định chất lượng của hệ thống.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Thiết bị cung cấp năng lượng cho các đầu báo cháy tự động, nhận và xử lý các tín hiệu báo cháy từ các đầu báo cháy tự động hay các tín hiệu sự cố kỹ thuật. Hiển thị các thông tin về hệ thống và phát lệnh báo động, chỉ thị nơi xảy ra cháy.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200"/>
              </a:spcBef>
              <a:buNone/>
            </a:pPr>
            <a:r>
              <a:rPr lang="en-US" sz="1200" b="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Thiết bị đầu vào báo cháy</a:t>
            </a:r>
            <a:endParaRPr lang="en-US" sz="1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Bef>
                <a:spcPts val="200"/>
              </a:spcBef>
              <a:buFontTx/>
              <a:buNone/>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Thiết bị rất nhạy cảm với các hiện tượng của sự cháy như sự tăng nhiệt, tỏa khói, phát sáng, phát lửa. Có nhiệm vụ chính là nhận thông tin nơi xảy ra sự cháy, sau đó truyền tín hiệu đến trung tâm báo cháy.</a:t>
            </a:r>
            <a:endParaRPr lang="en-US" sz="1200" i="1">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Bef>
                <a:spcPts val="200"/>
              </a:spcBef>
              <a:buFontTx/>
              <a:buNone/>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Công tắc khẩn: Cho phép người sử dụng chủ động truyền thông tin báo cháy bằng cách nhấn hay kéo vào công tắc khẩn. Báo động khẩn cấp cho mọi người đang hiện diện trong khu vực biết và có biện pháp xử lý hỏa hoạn.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200" b="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Thiết bị đầu ra báo cháy</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600"/>
              </a:spcBef>
              <a:spcAft>
                <a:spcPts val="6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Thiết bị sẽ nhận tín hiệu từ trung tâm báo cháy truyền đến. Có tính năng phát đi các thông tin bằng âm thanh (như chuông, còi), bằng tín hiệu phát sáng (đèn). Từ đó giúp mọi người nhận biết đang có hiện tượng cháy xảy ra.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5</a:t>
            </a:fld>
            <a:endParaRPr lang="en-US"/>
          </a:p>
        </p:txBody>
      </p:sp>
    </p:spTree>
    <p:extLst>
      <p:ext uri="{BB962C8B-B14F-4D97-AF65-F5344CB8AC3E}">
        <p14:creationId xmlns:p14="http://schemas.microsoft.com/office/powerpoint/2010/main" val="351272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6</a:t>
            </a:fld>
            <a:endParaRPr lang="en-US"/>
          </a:p>
        </p:txBody>
      </p:sp>
    </p:spTree>
    <p:extLst>
      <p:ext uri="{BB962C8B-B14F-4D97-AF65-F5344CB8AC3E}">
        <p14:creationId xmlns:p14="http://schemas.microsoft.com/office/powerpoint/2010/main" val="389862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0000"/>
              </a:lnSpc>
              <a:spcBef>
                <a:spcPts val="600"/>
              </a:spcBef>
              <a:spcAft>
                <a:spcPts val="6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Chức năng chính của các khối trong sơ đồ cụ thể như sau: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Bef>
                <a:spcPts val="600"/>
              </a:spcBef>
              <a:spcAft>
                <a:spcPts val="600"/>
              </a:spcAft>
              <a:buFont typeface="Wingdings" panose="05000000000000000000" pitchFamily="2" charset="2"/>
              <a:buChar char=""/>
            </a:pPr>
            <a:r>
              <a:rPr lang="en-US" sz="1800" i="1">
                <a:effectLst/>
                <a:latin typeface="Times New Roman" panose="02020603050405020304" pitchFamily="18" charset="0"/>
                <a:ea typeface="Times New Roman" panose="02020603050405020304" pitchFamily="18" charset="0"/>
                <a:cs typeface="Times New Roman" panose="02020603050405020304" pitchFamily="18" charset="0"/>
              </a:rPr>
              <a:t>Khối nguồn: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Xử lý nguồn vào, lọc nguồn để cung cấp điện áo cho các khối chức năng hoạt động.</a:t>
            </a:r>
          </a:p>
          <a:p>
            <a:pPr marL="342900" marR="0" lvl="0" indent="-342900" algn="just" defTabSz="914400" rtl="0" eaLnBrk="1" fontAlgn="auto" latinLnBrk="0" hangingPunct="1">
              <a:lnSpc>
                <a:spcPct val="110000"/>
              </a:lnSpc>
              <a:spcBef>
                <a:spcPts val="600"/>
              </a:spcBef>
              <a:spcAft>
                <a:spcPts val="600"/>
              </a:spcAft>
              <a:buClrTx/>
              <a:buSzTx/>
              <a:buFont typeface="Wingdings" panose="05000000000000000000" pitchFamily="2" charset="2"/>
              <a:buChar char=""/>
              <a:tabLst/>
              <a:defRPr/>
            </a:pPr>
            <a:r>
              <a:rPr lang="en-US" sz="1800" i="1">
                <a:effectLst/>
                <a:latin typeface="Times New Roman" panose="02020603050405020304" pitchFamily="18" charset="0"/>
                <a:ea typeface="Times New Roman" panose="02020603050405020304" pitchFamily="18" charset="0"/>
                <a:cs typeface="Times New Roman" panose="02020603050405020304" pitchFamily="18" charset="0"/>
              </a:rPr>
              <a:t>Khối cảm biến: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nhận thông tin nơi xảy ra cháy, sau đó truyền tín hiệu đến trung tâm báo cháy.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Bef>
                <a:spcPts val="600"/>
              </a:spcBef>
              <a:spcAft>
                <a:spcPts val="600"/>
              </a:spcAft>
              <a:buFont typeface="Wingdings" panose="05000000000000000000" pitchFamily="2" charset="2"/>
              <a:buChar char=""/>
            </a:pPr>
            <a:r>
              <a:rPr lang="en-US" sz="1800" i="1">
                <a:effectLst/>
                <a:latin typeface="Times New Roman" panose="02020603050405020304" pitchFamily="18" charset="0"/>
                <a:ea typeface="Times New Roman" panose="02020603050405020304" pitchFamily="18" charset="0"/>
                <a:cs typeface="Times New Roman" panose="02020603050405020304" pitchFamily="18" charset="0"/>
              </a:rPr>
              <a:t>Khối xử lý trung tâm MCU:</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Nhận tín hiệu từ các khối cảm biến, xử lý tín hiệu, gửi dữ liệu đã xử lý, đóng gói đến khối truyền dữ liệu để truyền về ThingsBoard.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0000"/>
              </a:lnSpc>
              <a:spcBef>
                <a:spcPts val="600"/>
              </a:spcBef>
              <a:spcAft>
                <a:spcPts val="600"/>
              </a:spcAft>
              <a:buFont typeface="Wingdings" panose="05000000000000000000" pitchFamily="2" charset="2"/>
              <a:buChar char=""/>
            </a:pPr>
            <a:r>
              <a:rPr lang="en-US" sz="1800" i="1">
                <a:effectLst/>
                <a:latin typeface="Times New Roman" panose="02020603050405020304" pitchFamily="18" charset="0"/>
                <a:ea typeface="Times New Roman" panose="02020603050405020304" pitchFamily="18" charset="0"/>
                <a:cs typeface="Times New Roman" panose="02020603050405020304" pitchFamily="18" charset="0"/>
              </a:rPr>
              <a:t>Khối truyền thông: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Nhận dữ liệu từ khối xử lý trung tâm, truyền về phần mềm tại ThingsBoard.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8</a:t>
            </a:fld>
            <a:endParaRPr lang="en-US"/>
          </a:p>
        </p:txBody>
      </p:sp>
    </p:spTree>
    <p:extLst>
      <p:ext uri="{BB962C8B-B14F-4D97-AF65-F5344CB8AC3E}">
        <p14:creationId xmlns:p14="http://schemas.microsoft.com/office/powerpoint/2010/main" val="3144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9</a:t>
            </a:fld>
            <a:endParaRPr lang="en-US"/>
          </a:p>
        </p:txBody>
      </p:sp>
    </p:spTree>
    <p:extLst>
      <p:ext uri="{BB962C8B-B14F-4D97-AF65-F5344CB8AC3E}">
        <p14:creationId xmlns:p14="http://schemas.microsoft.com/office/powerpoint/2010/main" val="296046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10</a:t>
            </a:fld>
            <a:endParaRPr lang="en-US"/>
          </a:p>
        </p:txBody>
      </p:sp>
    </p:spTree>
    <p:extLst>
      <p:ext uri="{BB962C8B-B14F-4D97-AF65-F5344CB8AC3E}">
        <p14:creationId xmlns:p14="http://schemas.microsoft.com/office/powerpoint/2010/main" val="1877398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11</a:t>
            </a:fld>
            <a:endParaRPr lang="en-US"/>
          </a:p>
        </p:txBody>
      </p:sp>
    </p:spTree>
    <p:extLst>
      <p:ext uri="{BB962C8B-B14F-4D97-AF65-F5344CB8AC3E}">
        <p14:creationId xmlns:p14="http://schemas.microsoft.com/office/powerpoint/2010/main" val="842539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12</a:t>
            </a:fld>
            <a:endParaRPr lang="en-US"/>
          </a:p>
        </p:txBody>
      </p:sp>
    </p:spTree>
    <p:extLst>
      <p:ext uri="{BB962C8B-B14F-4D97-AF65-F5344CB8AC3E}">
        <p14:creationId xmlns:p14="http://schemas.microsoft.com/office/powerpoint/2010/main" val="3861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3CB9D-2F16-4881-BD74-3929C73D3953}" type="slidenum">
              <a:rPr lang="en-US" smtClean="0"/>
              <a:t>13</a:t>
            </a:fld>
            <a:endParaRPr lang="en-US"/>
          </a:p>
        </p:txBody>
      </p:sp>
    </p:spTree>
    <p:extLst>
      <p:ext uri="{BB962C8B-B14F-4D97-AF65-F5344CB8AC3E}">
        <p14:creationId xmlns:p14="http://schemas.microsoft.com/office/powerpoint/2010/main" val="3892803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7677" y="106172"/>
            <a:ext cx="11356644"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25/09/2023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45115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25/09/2023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201234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25/09/2023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80030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25/09/2023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09855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25/09/2023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6564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25/09/2023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551716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25/09/2023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23961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65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3009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6" name="Holder 6"/>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7" name="Holder 7"/>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C0000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5" name="Holder 5"/>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4" name="Holder 4"/>
          <p:cNvSpPr>
            <a:spLocks noGrp="1"/>
          </p:cNvSpPr>
          <p:nvPr>
            <p:ph type="sldNum" sz="quarter" idx="7"/>
          </p:nvPr>
        </p:nvSpPr>
        <p:spPr/>
        <p:txBody>
          <a:bodyPr lIns="0" tIns="0" rIns="0" bIns="0"/>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25/09/2023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6699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25/09/2023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049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25/09/2023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119045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25/09/2023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639571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3.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651742"/>
          </a:xfrm>
          <a:prstGeom prst="rect">
            <a:avLst/>
          </a:prstGeom>
        </p:spPr>
      </p:pic>
      <p:sp>
        <p:nvSpPr>
          <p:cNvPr id="17" name="bg object 17"/>
          <p:cNvSpPr/>
          <p:nvPr/>
        </p:nvSpPr>
        <p:spPr>
          <a:xfrm>
            <a:off x="697991" y="6169152"/>
            <a:ext cx="1115695" cy="527685"/>
          </a:xfrm>
          <a:custGeom>
            <a:avLst/>
            <a:gdLst/>
            <a:ahLst/>
            <a:cxnLst/>
            <a:rect l="l" t="t" r="r" b="b"/>
            <a:pathLst>
              <a:path w="1115695" h="527684">
                <a:moveTo>
                  <a:pt x="1115568" y="0"/>
                </a:moveTo>
                <a:lnTo>
                  <a:pt x="0" y="0"/>
                </a:lnTo>
                <a:lnTo>
                  <a:pt x="0" y="527304"/>
                </a:lnTo>
                <a:lnTo>
                  <a:pt x="1115568" y="527304"/>
                </a:lnTo>
                <a:lnTo>
                  <a:pt x="1115568" y="0"/>
                </a:lnTo>
                <a:close/>
              </a:path>
            </a:pathLst>
          </a:custGeom>
          <a:solidFill>
            <a:srgbClr val="FFFFFF"/>
          </a:solidFill>
        </p:spPr>
        <p:txBody>
          <a:bodyPr wrap="square" lIns="0" tIns="0" rIns="0" bIns="0" rtlCol="0"/>
          <a:lstStyle/>
          <a:p>
            <a:endParaRPr/>
          </a:p>
        </p:txBody>
      </p:sp>
      <p:sp>
        <p:nvSpPr>
          <p:cNvPr id="18" name="bg object 18"/>
          <p:cNvSpPr/>
          <p:nvPr/>
        </p:nvSpPr>
        <p:spPr>
          <a:xfrm>
            <a:off x="1245387" y="6196939"/>
            <a:ext cx="226060" cy="450850"/>
          </a:xfrm>
          <a:custGeom>
            <a:avLst/>
            <a:gdLst/>
            <a:ahLst/>
            <a:cxnLst/>
            <a:rect l="l" t="t" r="r" b="b"/>
            <a:pathLst>
              <a:path w="226059" h="450850">
                <a:moveTo>
                  <a:pt x="225450" y="111671"/>
                </a:moveTo>
                <a:lnTo>
                  <a:pt x="112483" y="111671"/>
                </a:lnTo>
                <a:lnTo>
                  <a:pt x="112483" y="0"/>
                </a:lnTo>
                <a:lnTo>
                  <a:pt x="0" y="0"/>
                </a:lnTo>
                <a:lnTo>
                  <a:pt x="0" y="111671"/>
                </a:lnTo>
                <a:lnTo>
                  <a:pt x="0" y="224624"/>
                </a:lnTo>
                <a:lnTo>
                  <a:pt x="0" y="337566"/>
                </a:lnTo>
                <a:lnTo>
                  <a:pt x="0" y="450519"/>
                </a:lnTo>
                <a:lnTo>
                  <a:pt x="112483" y="450519"/>
                </a:lnTo>
                <a:lnTo>
                  <a:pt x="112483" y="337566"/>
                </a:lnTo>
                <a:lnTo>
                  <a:pt x="112483" y="224624"/>
                </a:lnTo>
                <a:lnTo>
                  <a:pt x="225450" y="224624"/>
                </a:lnTo>
                <a:lnTo>
                  <a:pt x="225450" y="111671"/>
                </a:lnTo>
                <a:close/>
              </a:path>
            </a:pathLst>
          </a:custGeom>
          <a:solidFill>
            <a:srgbClr val="CE1628"/>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1583810" y="6196583"/>
            <a:ext cx="112489" cy="450866"/>
          </a:xfrm>
          <a:prstGeom prst="rect">
            <a:avLst/>
          </a:prstGeom>
        </p:spPr>
      </p:pic>
      <p:sp>
        <p:nvSpPr>
          <p:cNvPr id="20" name="bg object 20"/>
          <p:cNvSpPr/>
          <p:nvPr/>
        </p:nvSpPr>
        <p:spPr>
          <a:xfrm>
            <a:off x="794003" y="6196583"/>
            <a:ext cx="338455" cy="338455"/>
          </a:xfrm>
          <a:custGeom>
            <a:avLst/>
            <a:gdLst/>
            <a:ahLst/>
            <a:cxnLst/>
            <a:rect l="l" t="t" r="r" b="b"/>
            <a:pathLst>
              <a:path w="338455" h="338454">
                <a:moveTo>
                  <a:pt x="338420" y="0"/>
                </a:moveTo>
                <a:lnTo>
                  <a:pt x="0" y="0"/>
                </a:lnTo>
                <a:lnTo>
                  <a:pt x="0" y="337922"/>
                </a:lnTo>
                <a:lnTo>
                  <a:pt x="112965" y="225122"/>
                </a:lnTo>
                <a:lnTo>
                  <a:pt x="112965" y="112323"/>
                </a:lnTo>
                <a:lnTo>
                  <a:pt x="225454" y="112323"/>
                </a:lnTo>
                <a:lnTo>
                  <a:pt x="338420" y="0"/>
                </a:lnTo>
                <a:close/>
              </a:path>
            </a:pathLst>
          </a:custGeom>
          <a:solidFill>
            <a:srgbClr val="CE1628"/>
          </a:solidFill>
        </p:spPr>
        <p:txBody>
          <a:bodyPr wrap="square" lIns="0" tIns="0" rIns="0" bIns="0" rtlCol="0"/>
          <a:lstStyle/>
          <a:p>
            <a:endParaRPr/>
          </a:p>
        </p:txBody>
      </p:sp>
      <p:sp>
        <p:nvSpPr>
          <p:cNvPr id="21" name="bg object 21"/>
          <p:cNvSpPr/>
          <p:nvPr/>
        </p:nvSpPr>
        <p:spPr>
          <a:xfrm>
            <a:off x="794003" y="6421706"/>
            <a:ext cx="338455" cy="225425"/>
          </a:xfrm>
          <a:custGeom>
            <a:avLst/>
            <a:gdLst/>
            <a:ahLst/>
            <a:cxnLst/>
            <a:rect l="l" t="t" r="r" b="b"/>
            <a:pathLst>
              <a:path w="338455" h="225425">
                <a:moveTo>
                  <a:pt x="112965" y="0"/>
                </a:moveTo>
                <a:lnTo>
                  <a:pt x="0" y="112799"/>
                </a:lnTo>
                <a:lnTo>
                  <a:pt x="0" y="225118"/>
                </a:lnTo>
                <a:lnTo>
                  <a:pt x="338420" y="225118"/>
                </a:lnTo>
                <a:lnTo>
                  <a:pt x="338420" y="112799"/>
                </a:lnTo>
                <a:lnTo>
                  <a:pt x="112965" y="112799"/>
                </a:lnTo>
                <a:lnTo>
                  <a:pt x="112965" y="0"/>
                </a:lnTo>
                <a:close/>
              </a:path>
            </a:pathLst>
          </a:custGeom>
          <a:solidFill>
            <a:srgbClr val="F3C108"/>
          </a:solidFill>
        </p:spPr>
        <p:txBody>
          <a:bodyPr wrap="square" lIns="0" tIns="0" rIns="0" bIns="0" rtlCol="0"/>
          <a:lstStyle/>
          <a:p>
            <a:endParaRPr/>
          </a:p>
        </p:txBody>
      </p:sp>
      <p:sp>
        <p:nvSpPr>
          <p:cNvPr id="2" name="Holder 2"/>
          <p:cNvSpPr>
            <a:spLocks noGrp="1"/>
          </p:cNvSpPr>
          <p:nvPr>
            <p:ph type="title"/>
          </p:nvPr>
        </p:nvSpPr>
        <p:spPr>
          <a:xfrm>
            <a:off x="3182238" y="194818"/>
            <a:ext cx="5827522" cy="513715"/>
          </a:xfrm>
          <a:prstGeom prst="rect">
            <a:avLst/>
          </a:prstGeom>
        </p:spPr>
        <p:txBody>
          <a:bodyPr wrap="square" lIns="0" tIns="0" rIns="0" bIns="0">
            <a:spAutoFit/>
          </a:bodyPr>
          <a:lstStyle>
            <a:lvl1pPr>
              <a:defRPr sz="3200" b="1" i="0">
                <a:solidFill>
                  <a:srgbClr val="C00000"/>
                </a:solidFill>
                <a:latin typeface="Tahoma"/>
                <a:cs typeface="Tahoma"/>
              </a:defRPr>
            </a:lvl1pPr>
          </a:lstStyle>
          <a:p>
            <a:endParaRPr/>
          </a:p>
        </p:txBody>
      </p:sp>
      <p:sp>
        <p:nvSpPr>
          <p:cNvPr id="3" name="Holder 3"/>
          <p:cNvSpPr>
            <a:spLocks noGrp="1"/>
          </p:cNvSpPr>
          <p:nvPr>
            <p:ph type="body" idx="1"/>
          </p:nvPr>
        </p:nvSpPr>
        <p:spPr>
          <a:xfrm>
            <a:off x="1397698" y="1176718"/>
            <a:ext cx="9412605" cy="46513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25/09/2023</a:t>
            </a:fld>
            <a:endParaRPr lang="en-US"/>
          </a:p>
        </p:txBody>
      </p:sp>
      <p:sp>
        <p:nvSpPr>
          <p:cNvPr id="6" name="Holder 6"/>
          <p:cNvSpPr>
            <a:spLocks noGrp="1"/>
          </p:cNvSpPr>
          <p:nvPr>
            <p:ph type="sldNum" sz="quarter" idx="7"/>
          </p:nvPr>
        </p:nvSpPr>
        <p:spPr>
          <a:xfrm>
            <a:off x="11593321" y="6530292"/>
            <a:ext cx="253365" cy="208915"/>
          </a:xfrm>
          <a:prstGeom prst="rect">
            <a:avLst/>
          </a:prstGeom>
        </p:spPr>
        <p:txBody>
          <a:bodyPr wrap="square" lIns="0" tIns="0" rIns="0" bIns="0">
            <a:spAutoFit/>
          </a:bodyPr>
          <a:lstStyle>
            <a:lvl1pPr>
              <a:defRPr sz="1200" b="1" i="0">
                <a:solidFill>
                  <a:srgbClr val="C00000"/>
                </a:solidFill>
                <a:latin typeface="Tahoma"/>
                <a:cs typeface="Tahoma"/>
              </a:defRPr>
            </a:lvl1pPr>
          </a:lstStyle>
          <a:p>
            <a:pPr marL="38100">
              <a:lnSpc>
                <a:spcPct val="100000"/>
              </a:lnSpc>
              <a:spcBef>
                <a:spcPts val="85"/>
              </a:spcBef>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724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1.gi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image" Target="../media/image3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jpe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7096" y="27042"/>
            <a:ext cx="11804904" cy="6857997"/>
            <a:chOff x="387095" y="0"/>
            <a:chExt cx="11804904" cy="6857997"/>
          </a:xfrm>
        </p:grpSpPr>
        <p:pic>
          <p:nvPicPr>
            <p:cNvPr id="3" name="object 3"/>
            <p:cNvPicPr/>
            <p:nvPr/>
          </p:nvPicPr>
          <p:blipFill>
            <a:blip r:embed="rId2" cstate="print"/>
            <a:stretch>
              <a:fillRect/>
            </a:stretch>
          </p:blipFill>
          <p:spPr>
            <a:xfrm>
              <a:off x="522514" y="0"/>
              <a:ext cx="11669485" cy="6857997"/>
            </a:xfrm>
            <a:prstGeom prst="rect">
              <a:avLst/>
            </a:prstGeom>
          </p:spPr>
        </p:pic>
        <p:sp>
          <p:nvSpPr>
            <p:cNvPr id="5" name="object 5"/>
            <p:cNvSpPr/>
            <p:nvPr/>
          </p:nvSpPr>
          <p:spPr>
            <a:xfrm>
              <a:off x="443483" y="5974079"/>
              <a:ext cx="3535679" cy="452755"/>
            </a:xfrm>
            <a:custGeom>
              <a:avLst/>
              <a:gdLst/>
              <a:ahLst/>
              <a:cxnLst/>
              <a:rect l="l" t="t" r="r" b="b"/>
              <a:pathLst>
                <a:path w="3535679" h="452754">
                  <a:moveTo>
                    <a:pt x="0" y="452628"/>
                  </a:moveTo>
                  <a:lnTo>
                    <a:pt x="3535679" y="452628"/>
                  </a:lnTo>
                  <a:lnTo>
                    <a:pt x="3535679" y="0"/>
                  </a:lnTo>
                  <a:lnTo>
                    <a:pt x="0" y="0"/>
                  </a:lnTo>
                  <a:lnTo>
                    <a:pt x="0" y="452628"/>
                  </a:lnTo>
                  <a:close/>
                </a:path>
              </a:pathLst>
            </a:custGeom>
            <a:ln w="12700">
              <a:solidFill>
                <a:srgbClr val="FFFFFF"/>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87095" y="284988"/>
              <a:ext cx="3174492" cy="1152143"/>
            </a:xfrm>
            <a:prstGeom prst="rect">
              <a:avLst/>
            </a:prstGeom>
          </p:spPr>
        </p:pic>
      </p:grpSp>
      <p:sp>
        <p:nvSpPr>
          <p:cNvPr id="7" name="object 7"/>
          <p:cNvSpPr txBox="1"/>
          <p:nvPr/>
        </p:nvSpPr>
        <p:spPr>
          <a:xfrm>
            <a:off x="2676359" y="2151988"/>
            <a:ext cx="6969109" cy="1489510"/>
          </a:xfrm>
          <a:prstGeom prst="rect">
            <a:avLst/>
          </a:prstGeom>
        </p:spPr>
        <p:txBody>
          <a:bodyPr vert="horz" wrap="square" lIns="0" tIns="12065" rIns="0" bIns="0" rtlCol="0">
            <a:spAutoFit/>
          </a:bodyPr>
          <a:lstStyle/>
          <a:p>
            <a:pPr marL="12700" marR="5080" algn="ctr">
              <a:lnSpc>
                <a:spcPct val="100000"/>
              </a:lnSpc>
              <a:spcBef>
                <a:spcPts val="95"/>
              </a:spcBef>
            </a:pPr>
            <a:r>
              <a:rPr lang="en-US" sz="4800" b="1" spc="-195">
                <a:solidFill>
                  <a:srgbClr val="C00000"/>
                </a:solidFill>
                <a:latin typeface="Times New Roman" panose="02020603050405020304" pitchFamily="18" charset="0"/>
                <a:cs typeface="Times New Roman" panose="02020603050405020304" pitchFamily="18" charset="0"/>
              </a:rPr>
              <a:t>Thiết kế hệ thống báo cháy có ứng dụng IoT</a:t>
            </a:r>
            <a:endParaRPr sz="4800">
              <a:latin typeface="Times New Roman" panose="02020603050405020304" pitchFamily="18" charset="0"/>
              <a:cs typeface="Times New Roman" panose="02020603050405020304" pitchFamily="18" charset="0"/>
            </a:endParaRPr>
          </a:p>
        </p:txBody>
      </p:sp>
      <p:sp>
        <p:nvSpPr>
          <p:cNvPr id="8" name="object 8"/>
          <p:cNvSpPr txBox="1"/>
          <p:nvPr/>
        </p:nvSpPr>
        <p:spPr>
          <a:xfrm>
            <a:off x="547522" y="3961257"/>
            <a:ext cx="4257675" cy="597599"/>
          </a:xfrm>
          <a:prstGeom prst="rect">
            <a:avLst/>
          </a:prstGeom>
        </p:spPr>
        <p:txBody>
          <a:bodyPr vert="horz" wrap="square" lIns="0" tIns="15240" rIns="0" bIns="0" rtlCol="0">
            <a:spAutoFit/>
          </a:bodyPr>
          <a:lstStyle/>
          <a:p>
            <a:pPr marL="12700">
              <a:lnSpc>
                <a:spcPct val="100000"/>
              </a:lnSpc>
              <a:spcBef>
                <a:spcPts val="120"/>
              </a:spcBef>
            </a:pPr>
            <a:r>
              <a:rPr lang="en-US" sz="1850" b="1" spc="-110">
                <a:solidFill>
                  <a:srgbClr val="C00000"/>
                </a:solidFill>
                <a:latin typeface="Tahoma"/>
                <a:cs typeface="Tahoma"/>
              </a:rPr>
              <a:t>Phuong</a:t>
            </a:r>
            <a:r>
              <a:rPr sz="1850" b="1" spc="-114">
                <a:solidFill>
                  <a:srgbClr val="C00000"/>
                </a:solidFill>
                <a:latin typeface="Tahoma"/>
                <a:cs typeface="Tahoma"/>
              </a:rPr>
              <a:t> </a:t>
            </a:r>
            <a:r>
              <a:rPr sz="1850" b="1" spc="-130">
                <a:solidFill>
                  <a:srgbClr val="C00000"/>
                </a:solidFill>
                <a:latin typeface="Tahoma"/>
                <a:cs typeface="Tahoma"/>
              </a:rPr>
              <a:t>Nguyen-</a:t>
            </a:r>
            <a:r>
              <a:rPr lang="en-US" sz="1850" b="1" spc="-130">
                <a:solidFill>
                  <a:srgbClr val="C00000"/>
                </a:solidFill>
                <a:latin typeface="Tahoma"/>
                <a:cs typeface="Tahoma"/>
              </a:rPr>
              <a:t>Do-Hong</a:t>
            </a:r>
          </a:p>
          <a:p>
            <a:pPr marL="12700">
              <a:lnSpc>
                <a:spcPct val="100000"/>
              </a:lnSpc>
              <a:spcBef>
                <a:spcPts val="120"/>
              </a:spcBef>
            </a:pPr>
            <a:r>
              <a:rPr lang="en-US" sz="1850" b="1" spc="-100">
                <a:solidFill>
                  <a:srgbClr val="C00000"/>
                </a:solidFill>
                <a:latin typeface="Tahoma"/>
                <a:cs typeface="Tahoma"/>
              </a:rPr>
              <a:t>Anh Nguyen-Canh</a:t>
            </a:r>
            <a:endParaRPr sz="185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Sơ đồ nguyên lý</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6FBFD465-D761-471E-A96A-100CA43871B5}"/>
              </a:ext>
            </a:extLst>
          </p:cNvPr>
          <p:cNvPicPr>
            <a:picLocks noChangeAspect="1"/>
          </p:cNvPicPr>
          <p:nvPr/>
        </p:nvPicPr>
        <p:blipFill rotWithShape="1">
          <a:blip r:embed="rId3"/>
          <a:srcRect l="1961" t="3813" r="2941" b="7025"/>
          <a:stretch/>
        </p:blipFill>
        <p:spPr>
          <a:xfrm>
            <a:off x="457200" y="850807"/>
            <a:ext cx="8081419" cy="5332070"/>
          </a:xfrm>
          <a:prstGeom prst="rect">
            <a:avLst/>
          </a:prstGeom>
          <a:ln w="19050">
            <a:solidFill>
              <a:schemeClr val="tx1"/>
            </a:solidFill>
          </a:ln>
        </p:spPr>
      </p:pic>
      <p:sp>
        <p:nvSpPr>
          <p:cNvPr id="5" name="TextBox 4">
            <a:extLst>
              <a:ext uri="{FF2B5EF4-FFF2-40B4-BE49-F238E27FC236}">
                <a16:creationId xmlns:a16="http://schemas.microsoft.com/office/drawing/2014/main" id="{F95A83BD-E746-477B-91CB-1C559AA90DA3}"/>
              </a:ext>
            </a:extLst>
          </p:cNvPr>
          <p:cNvSpPr txBox="1"/>
          <p:nvPr/>
        </p:nvSpPr>
        <p:spPr>
          <a:xfrm>
            <a:off x="8915400" y="3193676"/>
            <a:ext cx="2743200" cy="369332"/>
          </a:xfrm>
          <a:prstGeom prst="rect">
            <a:avLst/>
          </a:prstGeom>
          <a:noFill/>
        </p:spPr>
        <p:txBody>
          <a:bodyPr wrap="square">
            <a:spAutoFit/>
          </a:bodyPr>
          <a:lstStyle/>
          <a:p>
            <a:pPr algn="ctr"/>
            <a:r>
              <a:rPr lang="en-US" sz="1800" i="1">
                <a:effectLst/>
                <a:latin typeface="Times New Roman" panose="02020603050405020304" pitchFamily="18" charset="0"/>
                <a:ea typeface="Calibri" panose="020F0502020204030204" pitchFamily="34" charset="0"/>
                <a:cs typeface="Times New Roman" panose="02020603050405020304" pitchFamily="18" charset="0"/>
              </a:rPr>
              <a:t>Sơ đồ nguyên lý hệ thống</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60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Lựa chọn thiết bị</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C953F49-5F04-469E-9F36-F2111BE69C32}"/>
              </a:ext>
            </a:extLst>
          </p:cNvPr>
          <p:cNvSpPr txBox="1"/>
          <p:nvPr/>
        </p:nvSpPr>
        <p:spPr>
          <a:xfrm>
            <a:off x="338736" y="9906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Khối MCU</a:t>
            </a:r>
          </a:p>
        </p:txBody>
      </p:sp>
      <p:pic>
        <p:nvPicPr>
          <p:cNvPr id="5" name="Picture 4" descr="Vi Điều Khiển STM32 F103C8T6">
            <a:extLst>
              <a:ext uri="{FF2B5EF4-FFF2-40B4-BE49-F238E27FC236}">
                <a16:creationId xmlns:a16="http://schemas.microsoft.com/office/drawing/2014/main" id="{F106A103-B84F-41F7-8CA8-FCC2788C4E82}"/>
              </a:ext>
            </a:extLst>
          </p:cNvPr>
          <p:cNvPicPr>
            <a:picLocks noChangeAspect="1"/>
          </p:cNvPicPr>
          <p:nvPr/>
        </p:nvPicPr>
        <p:blipFill rotWithShape="1">
          <a:blip r:embed="rId3">
            <a:extLst>
              <a:ext uri="{28A0092B-C50C-407E-A947-70E740481C1C}">
                <a14:useLocalDpi xmlns:a14="http://schemas.microsoft.com/office/drawing/2010/main" val="0"/>
              </a:ext>
            </a:extLst>
          </a:blip>
          <a:srcRect t="13849" b="11145"/>
          <a:stretch/>
        </p:blipFill>
        <p:spPr bwMode="auto">
          <a:xfrm>
            <a:off x="5638800" y="1221432"/>
            <a:ext cx="5731510" cy="429895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43B891BD-52BC-43AC-8E21-F2A8148B1244}"/>
              </a:ext>
            </a:extLst>
          </p:cNvPr>
          <p:cNvSpPr txBox="1"/>
          <p:nvPr/>
        </p:nvSpPr>
        <p:spPr>
          <a:xfrm>
            <a:off x="542290" y="1716348"/>
            <a:ext cx="4563110" cy="2677656"/>
          </a:xfrm>
          <a:prstGeom prst="rect">
            <a:avLst/>
          </a:prstGeom>
          <a:noFill/>
        </p:spPr>
        <p:txBody>
          <a:bodyPr wrap="square">
            <a:spAutoFit/>
          </a:bodyPr>
          <a:lstStyle/>
          <a:p>
            <a:pPr algn="just"/>
            <a:r>
              <a:rPr lang="vi-VN" sz="2400">
                <a:latin typeface="+mj-lt"/>
              </a:rPr>
              <a:t>STM32 được thiết kế dựa trên dòng Cortex-M3, dòng Cortex-M3 được thiết kế đặc biệt để nâng cao hiệu suất hệ thống, kết hợp với tiêu thụ năng lượng thấp, phù hợp </a:t>
            </a:r>
            <a:r>
              <a:rPr lang="en-US" sz="2400">
                <a:latin typeface="+mj-lt"/>
              </a:rPr>
              <a:t>v</a:t>
            </a:r>
            <a:r>
              <a:rPr lang="vi-VN" sz="2400">
                <a:latin typeface="+mj-lt"/>
              </a:rPr>
              <a:t>ới các ứng dụng vi điều khiển và giá thành thấp</a:t>
            </a:r>
            <a:endParaRPr lang="en-US" sz="2400">
              <a:latin typeface="+mj-lt"/>
            </a:endParaRPr>
          </a:p>
        </p:txBody>
      </p:sp>
      <p:sp>
        <p:nvSpPr>
          <p:cNvPr id="11" name="TextBox 10">
            <a:extLst>
              <a:ext uri="{FF2B5EF4-FFF2-40B4-BE49-F238E27FC236}">
                <a16:creationId xmlns:a16="http://schemas.microsoft.com/office/drawing/2014/main" id="{FCA194BA-ECDB-48AD-B7F8-085ABD7EB7B5}"/>
              </a:ext>
            </a:extLst>
          </p:cNvPr>
          <p:cNvSpPr txBox="1"/>
          <p:nvPr/>
        </p:nvSpPr>
        <p:spPr>
          <a:xfrm>
            <a:off x="7010400" y="5451902"/>
            <a:ext cx="6096000" cy="400110"/>
          </a:xfrm>
          <a:prstGeom prst="rect">
            <a:avLst/>
          </a:prstGeom>
          <a:noFill/>
        </p:spPr>
        <p:txBody>
          <a:bodyPr wrap="square">
            <a:spAutoFit/>
          </a:bodyPr>
          <a:lstStyle/>
          <a:p>
            <a:r>
              <a:rPr lang="en-US" sz="2000" i="1">
                <a:effectLst/>
                <a:latin typeface="Times New Roman" panose="02020603050405020304" pitchFamily="18" charset="0"/>
                <a:ea typeface="Calibri" panose="020F0502020204030204" pitchFamily="34" charset="0"/>
                <a:cs typeface="Times New Roman" panose="02020603050405020304" pitchFamily="18" charset="0"/>
              </a:rPr>
              <a:t> Chip STM32F103C8T6</a:t>
            </a:r>
            <a:endParaRPr lang="en-US"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82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Lựa chọn thiết bị</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C953F49-5F04-469E-9F36-F2111BE69C32}"/>
              </a:ext>
            </a:extLst>
          </p:cNvPr>
          <p:cNvSpPr txBox="1"/>
          <p:nvPr/>
        </p:nvSpPr>
        <p:spPr>
          <a:xfrm>
            <a:off x="338736" y="9906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Khối truyền thông</a:t>
            </a:r>
          </a:p>
        </p:txBody>
      </p:sp>
      <p:sp>
        <p:nvSpPr>
          <p:cNvPr id="9" name="TextBox 8">
            <a:extLst>
              <a:ext uri="{FF2B5EF4-FFF2-40B4-BE49-F238E27FC236}">
                <a16:creationId xmlns:a16="http://schemas.microsoft.com/office/drawing/2014/main" id="{43B891BD-52BC-43AC-8E21-F2A8148B1244}"/>
              </a:ext>
            </a:extLst>
          </p:cNvPr>
          <p:cNvSpPr txBox="1"/>
          <p:nvPr/>
        </p:nvSpPr>
        <p:spPr>
          <a:xfrm>
            <a:off x="542290" y="1716348"/>
            <a:ext cx="5629910" cy="3416320"/>
          </a:xfrm>
          <a:prstGeom prst="rect">
            <a:avLst/>
          </a:prstGeom>
          <a:noFill/>
        </p:spPr>
        <p:txBody>
          <a:bodyPr wrap="square">
            <a:spAutoFit/>
          </a:bodyPr>
          <a:lstStyle/>
          <a:p>
            <a:pPr algn="just"/>
            <a:r>
              <a:rPr lang="vi-VN" sz="2400">
                <a:latin typeface="+mj-lt"/>
              </a:rPr>
              <a:t>Mạch thu phát Wifi ESP8266 UART ESP-01S Ai-Thinker được sản xuất bởi Ai-Thinker sử dụng IC Wifi SoC ESP8266 của hãng Espressif, được sử dụng để kết nối với vi điều khiển thực hiện chức năng truyền nhận dữ liệu qua Wifi, sử dụng giao tiếp UART, ESP-01S được sử dụng trong các ứng dụng IoT và điều khiển thiết bị qua Wifi,...</a:t>
            </a:r>
            <a:endParaRPr lang="en-US" sz="2400">
              <a:latin typeface="+mj-lt"/>
            </a:endParaRPr>
          </a:p>
        </p:txBody>
      </p:sp>
      <p:pic>
        <p:nvPicPr>
          <p:cNvPr id="7" name="Hình ảnh 16">
            <a:extLst>
              <a:ext uri="{FF2B5EF4-FFF2-40B4-BE49-F238E27FC236}">
                <a16:creationId xmlns:a16="http://schemas.microsoft.com/office/drawing/2014/main" id="{7EF7DF6C-71E0-48A1-8046-76B8395462B4}"/>
              </a:ext>
            </a:extLst>
          </p:cNvPr>
          <p:cNvPicPr>
            <a:picLocks noChangeAspect="1"/>
          </p:cNvPicPr>
          <p:nvPr/>
        </p:nvPicPr>
        <p:blipFill>
          <a:blip r:embed="rId3"/>
          <a:stretch>
            <a:fillRect/>
          </a:stretch>
        </p:blipFill>
        <p:spPr>
          <a:xfrm>
            <a:off x="6401715" y="1452265"/>
            <a:ext cx="4739995" cy="3500735"/>
          </a:xfrm>
          <a:prstGeom prst="rect">
            <a:avLst/>
          </a:prstGeom>
        </p:spPr>
      </p:pic>
      <p:sp>
        <p:nvSpPr>
          <p:cNvPr id="10" name="TextBox 9">
            <a:extLst>
              <a:ext uri="{FF2B5EF4-FFF2-40B4-BE49-F238E27FC236}">
                <a16:creationId xmlns:a16="http://schemas.microsoft.com/office/drawing/2014/main" id="{48BC2500-008F-49FE-B1FD-61DE10728FD0}"/>
              </a:ext>
            </a:extLst>
          </p:cNvPr>
          <p:cNvSpPr txBox="1"/>
          <p:nvPr/>
        </p:nvSpPr>
        <p:spPr>
          <a:xfrm>
            <a:off x="7620000" y="4419600"/>
            <a:ext cx="2514600" cy="400110"/>
          </a:xfrm>
          <a:prstGeom prst="rect">
            <a:avLst/>
          </a:prstGeom>
          <a:noFill/>
        </p:spPr>
        <p:txBody>
          <a:bodyPr wrap="square">
            <a:spAutoFit/>
          </a:bodyPr>
          <a:lstStyle/>
          <a:p>
            <a:r>
              <a:rPr lang="en-US" sz="2000" i="1">
                <a:effectLst/>
                <a:latin typeface="Times New Roman" panose="02020603050405020304" pitchFamily="18" charset="0"/>
                <a:ea typeface="Calibri" panose="020F0502020204030204" pitchFamily="34" charset="0"/>
                <a:cs typeface="Times New Roman" panose="02020603050405020304" pitchFamily="18" charset="0"/>
              </a:rPr>
              <a:t>       Esp-01</a:t>
            </a:r>
            <a:endParaRPr lang="en-US"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63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Lựa chọn thiết bị</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C953F49-5F04-469E-9F36-F2111BE69C32}"/>
              </a:ext>
            </a:extLst>
          </p:cNvPr>
          <p:cNvSpPr txBox="1"/>
          <p:nvPr/>
        </p:nvSpPr>
        <p:spPr>
          <a:xfrm>
            <a:off x="338736" y="9906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b="1">
                <a:latin typeface="Times New Roman" panose="02020603050405020304" pitchFamily="18" charset="0"/>
                <a:cs typeface="Times New Roman" panose="02020603050405020304" pitchFamily="18" charset="0"/>
              </a:rPr>
              <a:t>Các loại cảm biến</a:t>
            </a:r>
          </a:p>
        </p:txBody>
      </p:sp>
      <p:sp>
        <p:nvSpPr>
          <p:cNvPr id="5" name="TextBox 4">
            <a:extLst>
              <a:ext uri="{FF2B5EF4-FFF2-40B4-BE49-F238E27FC236}">
                <a16:creationId xmlns:a16="http://schemas.microsoft.com/office/drawing/2014/main" id="{BCA9C10A-82E2-4AE0-8DDA-D731C8A31583}"/>
              </a:ext>
            </a:extLst>
          </p:cNvPr>
          <p:cNvSpPr txBox="1"/>
          <p:nvPr/>
        </p:nvSpPr>
        <p:spPr>
          <a:xfrm>
            <a:off x="5359828" y="4936379"/>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DHT22</a:t>
            </a:r>
          </a:p>
        </p:txBody>
      </p:sp>
      <p:pic>
        <p:nvPicPr>
          <p:cNvPr id="26" name="Picture 25" descr="Module cảm biến ngọn lửa KY-026">
            <a:extLst>
              <a:ext uri="{FF2B5EF4-FFF2-40B4-BE49-F238E27FC236}">
                <a16:creationId xmlns:a16="http://schemas.microsoft.com/office/drawing/2014/main" id="{B50D7195-2059-43DF-BAE4-9451EED3A7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908" y="1952897"/>
            <a:ext cx="2839720" cy="2368550"/>
          </a:xfrm>
          <a:prstGeom prst="rect">
            <a:avLst/>
          </a:prstGeom>
          <a:noFill/>
          <a:ln>
            <a:noFill/>
          </a:ln>
        </p:spPr>
      </p:pic>
      <p:pic>
        <p:nvPicPr>
          <p:cNvPr id="27" name="Picture 26">
            <a:extLst>
              <a:ext uri="{FF2B5EF4-FFF2-40B4-BE49-F238E27FC236}">
                <a16:creationId xmlns:a16="http://schemas.microsoft.com/office/drawing/2014/main" id="{291C0304-5B76-48C9-AFE5-2D9EC8CB87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911304"/>
            <a:ext cx="3088640" cy="2451735"/>
          </a:xfrm>
          <a:prstGeom prst="rect">
            <a:avLst/>
          </a:prstGeom>
          <a:noFill/>
          <a:ln>
            <a:noFill/>
          </a:ln>
        </p:spPr>
      </p:pic>
      <p:pic>
        <p:nvPicPr>
          <p:cNvPr id="28" name="Picture 27" descr="Mạch Cảm biến khí gas, metan, khói, MQ-2 - storelinhkien.com">
            <a:extLst>
              <a:ext uri="{FF2B5EF4-FFF2-40B4-BE49-F238E27FC236}">
                <a16:creationId xmlns:a16="http://schemas.microsoft.com/office/drawing/2014/main" id="{01F2DCE9-8637-479A-8CF4-9A10D8B0A554}"/>
              </a:ext>
            </a:extLst>
          </p:cNvPr>
          <p:cNvPicPr>
            <a:picLocks noChangeAspect="1"/>
          </p:cNvPicPr>
          <p:nvPr/>
        </p:nvPicPr>
        <p:blipFill rotWithShape="1">
          <a:blip r:embed="rId5">
            <a:extLst>
              <a:ext uri="{28A0092B-C50C-407E-A947-70E740481C1C}">
                <a14:useLocalDpi xmlns:a14="http://schemas.microsoft.com/office/drawing/2010/main" val="0"/>
              </a:ext>
            </a:extLst>
          </a:blip>
          <a:srcRect l="655" t="14632" r="-655" b="12659"/>
          <a:stretch/>
        </p:blipFill>
        <p:spPr bwMode="auto">
          <a:xfrm rot="6841755">
            <a:off x="8032058" y="1909649"/>
            <a:ext cx="3010535" cy="2188845"/>
          </a:xfrm>
          <a:prstGeom prst="rect">
            <a:avLst/>
          </a:prstGeom>
          <a:noFill/>
          <a:ln>
            <a:noFill/>
          </a:ln>
          <a:extLst>
            <a:ext uri="{53640926-AAD7-44D8-BBD7-CCE9431645EC}">
              <a14:shadowObscured xmlns:a14="http://schemas.microsoft.com/office/drawing/2010/main"/>
            </a:ext>
          </a:extLst>
        </p:spPr>
      </p:pic>
      <p:sp>
        <p:nvSpPr>
          <p:cNvPr id="29" name="TextBox 28">
            <a:extLst>
              <a:ext uri="{FF2B5EF4-FFF2-40B4-BE49-F238E27FC236}">
                <a16:creationId xmlns:a16="http://schemas.microsoft.com/office/drawing/2014/main" id="{625BC83B-4698-4E1A-9E40-026AAC7A0D36}"/>
              </a:ext>
            </a:extLst>
          </p:cNvPr>
          <p:cNvSpPr txBox="1"/>
          <p:nvPr/>
        </p:nvSpPr>
        <p:spPr>
          <a:xfrm>
            <a:off x="1642996" y="4974479"/>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KY-026</a:t>
            </a:r>
          </a:p>
        </p:txBody>
      </p:sp>
      <p:sp>
        <p:nvSpPr>
          <p:cNvPr id="30" name="TextBox 29">
            <a:extLst>
              <a:ext uri="{FF2B5EF4-FFF2-40B4-BE49-F238E27FC236}">
                <a16:creationId xmlns:a16="http://schemas.microsoft.com/office/drawing/2014/main" id="{B3CC0447-45D3-47F4-AB95-BBD98BFB7F18}"/>
              </a:ext>
            </a:extLst>
          </p:cNvPr>
          <p:cNvSpPr txBox="1"/>
          <p:nvPr/>
        </p:nvSpPr>
        <p:spPr>
          <a:xfrm>
            <a:off x="9031224" y="4936379"/>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MQ02</a:t>
            </a:r>
          </a:p>
        </p:txBody>
      </p:sp>
    </p:spTree>
    <p:extLst>
      <p:ext uri="{BB962C8B-B14F-4D97-AF65-F5344CB8AC3E}">
        <p14:creationId xmlns:p14="http://schemas.microsoft.com/office/powerpoint/2010/main" val="281287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Lựa chọn thiết bị</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7C953F49-5F04-469E-9F36-F2111BE69C32}"/>
              </a:ext>
            </a:extLst>
          </p:cNvPr>
          <p:cNvSpPr txBox="1"/>
          <p:nvPr/>
        </p:nvSpPr>
        <p:spPr>
          <a:xfrm>
            <a:off x="338736" y="990600"/>
            <a:ext cx="3776064"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b="1">
                <a:latin typeface="Times New Roman" panose="02020603050405020304" pitchFamily="18" charset="0"/>
                <a:cs typeface="Times New Roman" panose="02020603050405020304" pitchFamily="18" charset="0"/>
              </a:rPr>
              <a:t>Một số thiết bị khác</a:t>
            </a:r>
          </a:p>
        </p:txBody>
      </p:sp>
      <p:pic>
        <p:nvPicPr>
          <p:cNvPr id="1026" name="Picture 2" descr="A close-up of a transistor&#10;&#10;Description automatically generated">
            <a:extLst>
              <a:ext uri="{FF2B5EF4-FFF2-40B4-BE49-F238E27FC236}">
                <a16:creationId xmlns:a16="http://schemas.microsoft.com/office/drawing/2014/main" id="{21FC35BA-1A22-4E68-B690-850E6C298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44" y="1477895"/>
            <a:ext cx="1828800" cy="1549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electrical device with a metal connector&#10;&#10;Description automatically generated">
            <a:extLst>
              <a:ext uri="{FF2B5EF4-FFF2-40B4-BE49-F238E27FC236}">
                <a16:creationId xmlns:a16="http://schemas.microsoft.com/office/drawing/2014/main" id="{5B0159F4-10BB-44C7-A744-E4BB07EB11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1064" y="1502722"/>
            <a:ext cx="1492568" cy="1337310"/>
          </a:xfrm>
          <a:prstGeom prst="rect">
            <a:avLst/>
          </a:prstGeom>
          <a:noFill/>
          <a:ln>
            <a:noFill/>
          </a:ln>
        </p:spPr>
      </p:pic>
      <p:pic>
        <p:nvPicPr>
          <p:cNvPr id="12" name="Picture 11">
            <a:extLst>
              <a:ext uri="{FF2B5EF4-FFF2-40B4-BE49-F238E27FC236}">
                <a16:creationId xmlns:a16="http://schemas.microsoft.com/office/drawing/2014/main" id="{06C558AB-7A66-4259-AE8C-4C5B44D216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95400"/>
            <a:ext cx="2601244" cy="1736215"/>
          </a:xfrm>
          <a:prstGeom prst="rect">
            <a:avLst/>
          </a:prstGeom>
          <a:noFill/>
          <a:ln>
            <a:noFill/>
          </a:ln>
        </p:spPr>
      </p:pic>
      <p:pic>
        <p:nvPicPr>
          <p:cNvPr id="1028" name="Picture 4" descr="A group of blue resistors&#10;&#10;Description automatically generated">
            <a:extLst>
              <a:ext uri="{FF2B5EF4-FFF2-40B4-BE49-F238E27FC236}">
                <a16:creationId xmlns:a16="http://schemas.microsoft.com/office/drawing/2014/main" id="{CD8B61BC-B8AD-406B-A0AF-47F2FA2F7C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599" y="4152092"/>
            <a:ext cx="1628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508727-6987-4FB7-B059-00EB63D9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1" y="3898113"/>
            <a:ext cx="16192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69C344F-9926-4F10-961D-6A27B098B04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15843" y="3845798"/>
            <a:ext cx="1340485" cy="1868170"/>
          </a:xfrm>
          <a:prstGeom prst="rect">
            <a:avLst/>
          </a:prstGeom>
          <a:noFill/>
          <a:ln>
            <a:noFill/>
          </a:ln>
        </p:spPr>
      </p:pic>
      <p:pic>
        <p:nvPicPr>
          <p:cNvPr id="1032" name="Picture 8" descr="Transistor NPN C1815 0.15A-50V TO-92(5c) Điện Tử 360(E360)">
            <a:extLst>
              <a:ext uri="{FF2B5EF4-FFF2-40B4-BE49-F238E27FC236}">
                <a16:creationId xmlns:a16="http://schemas.microsoft.com/office/drawing/2014/main" id="{38CE1FF4-A70F-4285-A346-5C337F52B6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834387">
            <a:off x="9400130" y="1284491"/>
            <a:ext cx="23812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B666E08-79C5-4B45-86BB-F51FE493638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156511" y="3892894"/>
            <a:ext cx="2238919" cy="1322145"/>
          </a:xfrm>
          <a:prstGeom prst="rect">
            <a:avLst/>
          </a:prstGeom>
          <a:noFill/>
          <a:ln>
            <a:noFill/>
          </a:ln>
        </p:spPr>
      </p:pic>
      <p:sp>
        <p:nvSpPr>
          <p:cNvPr id="5" name="TextBox 4">
            <a:extLst>
              <a:ext uri="{FF2B5EF4-FFF2-40B4-BE49-F238E27FC236}">
                <a16:creationId xmlns:a16="http://schemas.microsoft.com/office/drawing/2014/main" id="{BCA9C10A-82E2-4AE0-8DDA-D731C8A31583}"/>
              </a:ext>
            </a:extLst>
          </p:cNvPr>
          <p:cNvSpPr txBox="1"/>
          <p:nvPr/>
        </p:nvSpPr>
        <p:spPr>
          <a:xfrm>
            <a:off x="902195" y="3147510"/>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Thạch anh</a:t>
            </a:r>
          </a:p>
        </p:txBody>
      </p:sp>
      <p:sp>
        <p:nvSpPr>
          <p:cNvPr id="19" name="TextBox 18">
            <a:extLst>
              <a:ext uri="{FF2B5EF4-FFF2-40B4-BE49-F238E27FC236}">
                <a16:creationId xmlns:a16="http://schemas.microsoft.com/office/drawing/2014/main" id="{9EB3F725-72C5-42BD-9F7D-58B1971B5B1B}"/>
              </a:ext>
            </a:extLst>
          </p:cNvPr>
          <p:cNvSpPr txBox="1"/>
          <p:nvPr/>
        </p:nvSpPr>
        <p:spPr>
          <a:xfrm>
            <a:off x="3606805" y="3184284"/>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Jack DC 5V</a:t>
            </a:r>
          </a:p>
        </p:txBody>
      </p:sp>
      <p:sp>
        <p:nvSpPr>
          <p:cNvPr id="20" name="TextBox 19">
            <a:extLst>
              <a:ext uri="{FF2B5EF4-FFF2-40B4-BE49-F238E27FC236}">
                <a16:creationId xmlns:a16="http://schemas.microsoft.com/office/drawing/2014/main" id="{EADA6C9D-1468-4798-9F41-25A384A607C3}"/>
              </a:ext>
            </a:extLst>
          </p:cNvPr>
          <p:cNvSpPr txBox="1"/>
          <p:nvPr/>
        </p:nvSpPr>
        <p:spPr>
          <a:xfrm>
            <a:off x="6526757" y="3189354"/>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LM 1117</a:t>
            </a:r>
          </a:p>
        </p:txBody>
      </p:sp>
      <p:sp>
        <p:nvSpPr>
          <p:cNvPr id="21" name="TextBox 20">
            <a:extLst>
              <a:ext uri="{FF2B5EF4-FFF2-40B4-BE49-F238E27FC236}">
                <a16:creationId xmlns:a16="http://schemas.microsoft.com/office/drawing/2014/main" id="{F74B212F-C2A8-4E83-954B-9C1B05485F43}"/>
              </a:ext>
            </a:extLst>
          </p:cNvPr>
          <p:cNvSpPr txBox="1"/>
          <p:nvPr/>
        </p:nvSpPr>
        <p:spPr>
          <a:xfrm>
            <a:off x="939313" y="5568434"/>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Tụ gốm</a:t>
            </a:r>
          </a:p>
        </p:txBody>
      </p:sp>
      <p:sp>
        <p:nvSpPr>
          <p:cNvPr id="22" name="TextBox 21">
            <a:extLst>
              <a:ext uri="{FF2B5EF4-FFF2-40B4-BE49-F238E27FC236}">
                <a16:creationId xmlns:a16="http://schemas.microsoft.com/office/drawing/2014/main" id="{7AB3B61D-1B8E-46B3-A44F-A7D50B94B399}"/>
              </a:ext>
            </a:extLst>
          </p:cNvPr>
          <p:cNvSpPr txBox="1"/>
          <p:nvPr/>
        </p:nvSpPr>
        <p:spPr>
          <a:xfrm>
            <a:off x="3644905" y="5577817"/>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Tụ hóa</a:t>
            </a:r>
          </a:p>
        </p:txBody>
      </p:sp>
      <p:sp>
        <p:nvSpPr>
          <p:cNvPr id="23" name="TextBox 22">
            <a:extLst>
              <a:ext uri="{FF2B5EF4-FFF2-40B4-BE49-F238E27FC236}">
                <a16:creationId xmlns:a16="http://schemas.microsoft.com/office/drawing/2014/main" id="{5F0D45A8-5464-415B-91C6-4465042DBDFB}"/>
              </a:ext>
            </a:extLst>
          </p:cNvPr>
          <p:cNvSpPr txBox="1"/>
          <p:nvPr/>
        </p:nvSpPr>
        <p:spPr>
          <a:xfrm>
            <a:off x="6526757" y="5519119"/>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Điện trở</a:t>
            </a:r>
          </a:p>
        </p:txBody>
      </p:sp>
      <p:sp>
        <p:nvSpPr>
          <p:cNvPr id="24" name="TextBox 23">
            <a:extLst>
              <a:ext uri="{FF2B5EF4-FFF2-40B4-BE49-F238E27FC236}">
                <a16:creationId xmlns:a16="http://schemas.microsoft.com/office/drawing/2014/main" id="{60134F59-9A5A-4AB2-9446-7B5C89556685}"/>
              </a:ext>
            </a:extLst>
          </p:cNvPr>
          <p:cNvSpPr txBox="1"/>
          <p:nvPr/>
        </p:nvSpPr>
        <p:spPr>
          <a:xfrm>
            <a:off x="9674887" y="5442410"/>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Còi chip</a:t>
            </a:r>
          </a:p>
        </p:txBody>
      </p:sp>
      <p:sp>
        <p:nvSpPr>
          <p:cNvPr id="25" name="TextBox 24">
            <a:extLst>
              <a:ext uri="{FF2B5EF4-FFF2-40B4-BE49-F238E27FC236}">
                <a16:creationId xmlns:a16="http://schemas.microsoft.com/office/drawing/2014/main" id="{D85148ED-01D2-46C7-81F5-F02835108C39}"/>
              </a:ext>
            </a:extLst>
          </p:cNvPr>
          <p:cNvSpPr txBox="1"/>
          <p:nvPr/>
        </p:nvSpPr>
        <p:spPr>
          <a:xfrm>
            <a:off x="9674887" y="3147510"/>
            <a:ext cx="1472344" cy="400110"/>
          </a:xfrm>
          <a:prstGeom prst="rect">
            <a:avLst/>
          </a:prstGeom>
          <a:noFill/>
        </p:spPr>
        <p:txBody>
          <a:bodyPr wrap="square" rtlCol="0">
            <a:spAutoFit/>
          </a:bodyPr>
          <a:lstStyle/>
          <a:p>
            <a:r>
              <a:rPr lang="en-US" sz="2000" i="1">
                <a:latin typeface="Times New Roman" panose="02020603050405020304" pitchFamily="18" charset="0"/>
                <a:ea typeface="Tahoma" panose="020B0604030504040204" pitchFamily="34" charset="0"/>
                <a:cs typeface="Times New Roman" panose="02020603050405020304" pitchFamily="18" charset="0"/>
              </a:rPr>
              <a:t>Transistor</a:t>
            </a:r>
          </a:p>
        </p:txBody>
      </p:sp>
    </p:spTree>
    <p:extLst>
      <p:ext uri="{BB962C8B-B14F-4D97-AF65-F5344CB8AC3E}">
        <p14:creationId xmlns:p14="http://schemas.microsoft.com/office/powerpoint/2010/main" val="284525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Sơ đồ đi dây</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479E7F41-0AB6-47FE-87EA-780005022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838200"/>
            <a:ext cx="7162800" cy="5441282"/>
          </a:xfrm>
          <a:prstGeom prst="rect">
            <a:avLst/>
          </a:prstGeom>
        </p:spPr>
      </p:pic>
      <p:sp>
        <p:nvSpPr>
          <p:cNvPr id="6" name="TextBox 5">
            <a:extLst>
              <a:ext uri="{FF2B5EF4-FFF2-40B4-BE49-F238E27FC236}">
                <a16:creationId xmlns:a16="http://schemas.microsoft.com/office/drawing/2014/main" id="{327C0EEB-03EC-41DD-AA0D-CDCD848C4603}"/>
              </a:ext>
            </a:extLst>
          </p:cNvPr>
          <p:cNvSpPr txBox="1"/>
          <p:nvPr/>
        </p:nvSpPr>
        <p:spPr>
          <a:xfrm>
            <a:off x="990600" y="3147510"/>
            <a:ext cx="2743200" cy="369332"/>
          </a:xfrm>
          <a:prstGeom prst="rect">
            <a:avLst/>
          </a:prstGeom>
          <a:noFill/>
        </p:spPr>
        <p:txBody>
          <a:bodyPr wrap="square">
            <a:spAutoFit/>
          </a:bodyPr>
          <a:lstStyle/>
          <a:p>
            <a:pPr algn="ctr"/>
            <a:r>
              <a:rPr lang="en-US" sz="1800" i="1">
                <a:effectLst/>
                <a:latin typeface="Times New Roman" panose="02020603050405020304" pitchFamily="18" charset="0"/>
                <a:ea typeface="Calibri" panose="020F0502020204030204" pitchFamily="34" charset="0"/>
                <a:cs typeface="Times New Roman" panose="02020603050405020304" pitchFamily="18" charset="0"/>
              </a:rPr>
              <a:t>Sơ đồ đi dây hệ thống</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236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Sơ đồ mạch PCB</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DAD0E919-6742-448A-842E-FA32D356D7F1}"/>
              </a:ext>
            </a:extLst>
          </p:cNvPr>
          <p:cNvPicPr>
            <a:picLocks noChangeAspect="1"/>
          </p:cNvPicPr>
          <p:nvPr/>
        </p:nvPicPr>
        <p:blipFill rotWithShape="1">
          <a:blip r:embed="rId3">
            <a:extLst>
              <a:ext uri="{28A0092B-C50C-407E-A947-70E740481C1C}">
                <a14:useLocalDpi xmlns:a14="http://schemas.microsoft.com/office/drawing/2010/main" val="0"/>
              </a:ext>
            </a:extLst>
          </a:blip>
          <a:srcRect l="7553" t="2927" r="2947" b="3659"/>
          <a:stretch/>
        </p:blipFill>
        <p:spPr>
          <a:xfrm>
            <a:off x="838200" y="963352"/>
            <a:ext cx="5129695" cy="4648200"/>
          </a:xfrm>
          <a:prstGeom prst="rect">
            <a:avLst/>
          </a:prstGeom>
        </p:spPr>
      </p:pic>
      <p:pic>
        <p:nvPicPr>
          <p:cNvPr id="6" name="Picture 5">
            <a:extLst>
              <a:ext uri="{FF2B5EF4-FFF2-40B4-BE49-F238E27FC236}">
                <a16:creationId xmlns:a16="http://schemas.microsoft.com/office/drawing/2014/main" id="{3DD7CEC1-8495-400E-AA54-BE5FCA80179A}"/>
              </a:ext>
            </a:extLst>
          </p:cNvPr>
          <p:cNvPicPr>
            <a:picLocks noChangeAspect="1"/>
          </p:cNvPicPr>
          <p:nvPr/>
        </p:nvPicPr>
        <p:blipFill>
          <a:blip r:embed="rId4"/>
          <a:stretch>
            <a:fillRect/>
          </a:stretch>
        </p:blipFill>
        <p:spPr>
          <a:xfrm>
            <a:off x="6705600" y="971235"/>
            <a:ext cx="4800600" cy="4641684"/>
          </a:xfrm>
          <a:prstGeom prst="rect">
            <a:avLst/>
          </a:prstGeom>
        </p:spPr>
      </p:pic>
      <p:sp>
        <p:nvSpPr>
          <p:cNvPr id="7" name="TextBox 6">
            <a:extLst>
              <a:ext uri="{FF2B5EF4-FFF2-40B4-BE49-F238E27FC236}">
                <a16:creationId xmlns:a16="http://schemas.microsoft.com/office/drawing/2014/main" id="{7AB2AEFA-0172-4D9F-8CE3-4C2F8BF24A9F}"/>
              </a:ext>
            </a:extLst>
          </p:cNvPr>
          <p:cNvSpPr txBox="1"/>
          <p:nvPr/>
        </p:nvSpPr>
        <p:spPr>
          <a:xfrm>
            <a:off x="1600200" y="5664763"/>
            <a:ext cx="2743200" cy="369332"/>
          </a:xfrm>
          <a:prstGeom prst="rect">
            <a:avLst/>
          </a:prstGeom>
          <a:noFill/>
        </p:spPr>
        <p:txBody>
          <a:bodyPr wrap="square">
            <a:spAutoFit/>
          </a:bodyPr>
          <a:lstStyle/>
          <a:p>
            <a:pPr algn="ctr"/>
            <a:r>
              <a:rPr lang="en-US" sz="1800" i="1">
                <a:effectLst/>
                <a:latin typeface="Times New Roman" panose="02020603050405020304" pitchFamily="18" charset="0"/>
                <a:ea typeface="Calibri" panose="020F0502020204030204" pitchFamily="34" charset="0"/>
                <a:cs typeface="Times New Roman" panose="02020603050405020304" pitchFamily="18" charset="0"/>
              </a:rPr>
              <a:t>Top Layer</a:t>
            </a:r>
            <a:endParaRPr lang="en-US" sz="180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254FF92-6F61-4CB5-BB94-72CC6A25A601}"/>
              </a:ext>
            </a:extLst>
          </p:cNvPr>
          <p:cNvSpPr txBox="1"/>
          <p:nvPr/>
        </p:nvSpPr>
        <p:spPr>
          <a:xfrm>
            <a:off x="7866993" y="5621148"/>
            <a:ext cx="2743200" cy="369332"/>
          </a:xfrm>
          <a:prstGeom prst="rect">
            <a:avLst/>
          </a:prstGeom>
          <a:noFill/>
        </p:spPr>
        <p:txBody>
          <a:bodyPr wrap="square">
            <a:spAutoFit/>
          </a:bodyPr>
          <a:lstStyle/>
          <a:p>
            <a:pPr algn="ctr"/>
            <a:r>
              <a:rPr lang="en-US" i="1">
                <a:latin typeface="Times New Roman" panose="02020603050405020304" pitchFamily="18" charset="0"/>
                <a:cs typeface="Times New Roman" panose="02020603050405020304" pitchFamily="18" charset="0"/>
              </a:rPr>
              <a:t>Bot Layer</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48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8761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7" y="1266824"/>
            <a:ext cx="6018783" cy="1535677"/>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p:txBody>
      </p:sp>
      <p:sp>
        <p:nvSpPr>
          <p:cNvPr id="5" name="object 5"/>
          <p:cNvSpPr txBox="1"/>
          <p:nvPr/>
        </p:nvSpPr>
        <p:spPr>
          <a:xfrm>
            <a:off x="5574538" y="3449828"/>
            <a:ext cx="6769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3</a:t>
            </a:r>
            <a:r>
              <a:rPr sz="2800" b="1" spc="-125" dirty="0">
                <a:latin typeface="Tahoma"/>
                <a:cs typeface="Tahoma"/>
              </a:rPr>
              <a:t>.</a:t>
            </a:r>
            <a:r>
              <a:rPr sz="2800" b="1">
                <a:latin typeface="Tahoma"/>
                <a:cs typeface="Tahoma"/>
              </a:rPr>
              <a:t>	</a:t>
            </a:r>
            <a:r>
              <a:rPr lang="en-US" sz="2800" b="1" spc="-114">
                <a:latin typeface="Tahoma"/>
                <a:cs typeface="Tahoma"/>
              </a:rPr>
              <a:t>Thiết kế phần mềm hệ thống</a:t>
            </a:r>
            <a:endParaRPr sz="2800">
              <a:latin typeface="Tahoma"/>
              <a:cs typeface="Tahoma"/>
            </a:endParaRPr>
          </a:p>
        </p:txBody>
      </p:sp>
      <p:sp>
        <p:nvSpPr>
          <p:cNvPr id="6" name="object 6"/>
          <p:cNvSpPr txBox="1"/>
          <p:nvPr/>
        </p:nvSpPr>
        <p:spPr>
          <a:xfrm>
            <a:off x="5574538" y="4540707"/>
            <a:ext cx="6018782" cy="886781"/>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solidFill>
                  <a:srgbClr val="BEBEBE"/>
                </a:solidFill>
                <a:latin typeface="Tahoma"/>
                <a:cs typeface="Tahoma"/>
              </a:rPr>
              <a:t>4</a:t>
            </a:r>
            <a:r>
              <a:rPr sz="2800" b="1" spc="-125" dirty="0">
                <a:solidFill>
                  <a:srgbClr val="BEBEBE"/>
                </a:solidFill>
                <a:latin typeface="Tahoma"/>
                <a:cs typeface="Tahoma"/>
              </a:rPr>
              <a:t>.</a:t>
            </a:r>
            <a:r>
              <a:rPr sz="2800" b="1">
                <a:solidFill>
                  <a:srgbClr val="BEBEBE"/>
                </a:solidFill>
                <a:latin typeface="Tahoma"/>
                <a:cs typeface="Tahoma"/>
              </a:rPr>
              <a:t>	</a:t>
            </a:r>
            <a:r>
              <a:rPr lang="en-US" sz="2800" b="1" spc="-70">
                <a:solidFill>
                  <a:srgbClr val="BEBEBE"/>
                </a:solidFill>
                <a:latin typeface="Tahoma"/>
                <a:cs typeface="Tahoma"/>
              </a:rPr>
              <a:t>Kết quả đạt được</a:t>
            </a:r>
          </a:p>
          <a:p>
            <a:pPr marL="12700">
              <a:lnSpc>
                <a:spcPct val="100000"/>
              </a:lnSpc>
              <a:spcBef>
                <a:spcPts val="95"/>
              </a:spcBef>
              <a:tabLst>
                <a:tab pos="527685" algn="l"/>
              </a:tabLst>
            </a:pP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17</a:t>
            </a:fld>
            <a:endParaRPr spc="-70" dirty="0"/>
          </a:p>
        </p:txBody>
      </p:sp>
      <p:sp>
        <p:nvSpPr>
          <p:cNvPr id="33" name="TextBox 32">
            <a:extLst>
              <a:ext uri="{FF2B5EF4-FFF2-40B4-BE49-F238E27FC236}">
                <a16:creationId xmlns:a16="http://schemas.microsoft.com/office/drawing/2014/main" id="{9BC46237-B259-4954-B433-FDD8D7CE6F74}"/>
              </a:ext>
            </a:extLst>
          </p:cNvPr>
          <p:cNvSpPr txBox="1"/>
          <p:nvPr/>
        </p:nvSpPr>
        <p:spPr>
          <a:xfrm>
            <a:off x="5496515" y="5570470"/>
            <a:ext cx="6174826"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Phần mềm sử dụng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descr="STM32CubeIDE: Multi-OS development tool - STMicroelectronics -  STMicroelectronics">
            <a:extLst>
              <a:ext uri="{FF2B5EF4-FFF2-40B4-BE49-F238E27FC236}">
                <a16:creationId xmlns:a16="http://schemas.microsoft.com/office/drawing/2014/main" id="{64C0DF15-2582-4964-B8D3-B72B6E7C71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05910"/>
            <a:ext cx="4820920" cy="30226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2050" name="Picture 2" descr="Thingsboard là gì ? - PAT TECH">
            <a:extLst>
              <a:ext uri="{FF2B5EF4-FFF2-40B4-BE49-F238E27FC236}">
                <a16:creationId xmlns:a16="http://schemas.microsoft.com/office/drawing/2014/main" id="{B4DF46CC-B155-4CB5-A0A3-5BD73027A4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305910"/>
            <a:ext cx="4533900" cy="30226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2CB1D35-BFD1-4358-BB15-92564B65664A}"/>
              </a:ext>
            </a:extLst>
          </p:cNvPr>
          <p:cNvSpPr txBox="1"/>
          <p:nvPr/>
        </p:nvSpPr>
        <p:spPr>
          <a:xfrm>
            <a:off x="1524000" y="4770445"/>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STM32CubeIDE</a:t>
            </a:r>
          </a:p>
        </p:txBody>
      </p:sp>
      <p:sp>
        <p:nvSpPr>
          <p:cNvPr id="7" name="TextBox 6">
            <a:extLst>
              <a:ext uri="{FF2B5EF4-FFF2-40B4-BE49-F238E27FC236}">
                <a16:creationId xmlns:a16="http://schemas.microsoft.com/office/drawing/2014/main" id="{B2A83155-A508-455B-BBAE-F48B83A77AF0}"/>
              </a:ext>
            </a:extLst>
          </p:cNvPr>
          <p:cNvSpPr txBox="1"/>
          <p:nvPr/>
        </p:nvSpPr>
        <p:spPr>
          <a:xfrm>
            <a:off x="7543800" y="4770445"/>
            <a:ext cx="2743200" cy="369332"/>
          </a:xfrm>
          <a:prstGeom prst="rect">
            <a:avLst/>
          </a:prstGeom>
          <a:noFill/>
        </p:spPr>
        <p:txBody>
          <a:bodyPr wrap="square">
            <a:spAutoFit/>
          </a:bodyPr>
          <a:lstStyle/>
          <a:p>
            <a:pPr algn="ctr"/>
            <a:r>
              <a:rPr lang="en-US" sz="1800" i="1">
                <a:effectLst/>
                <a:latin typeface="Times New Roman" panose="02020603050405020304" pitchFamily="18" charset="0"/>
                <a:ea typeface="Calibri" panose="020F0502020204030204" pitchFamily="34" charset="0"/>
                <a:cs typeface="Times New Roman" panose="02020603050405020304" pitchFamily="18" charset="0"/>
              </a:rPr>
              <a:t>Thingsboard</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91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Lưu đồ hoạt động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C306070-987B-4D2C-B52E-E861A4A91623}"/>
              </a:ext>
            </a:extLst>
          </p:cNvPr>
          <p:cNvPicPr>
            <a:picLocks noChangeAspect="1"/>
          </p:cNvPicPr>
          <p:nvPr/>
        </p:nvPicPr>
        <p:blipFill rotWithShape="1">
          <a:blip r:embed="rId3">
            <a:extLst>
              <a:ext uri="{28A0092B-C50C-407E-A947-70E740481C1C}">
                <a14:useLocalDpi xmlns:a14="http://schemas.microsoft.com/office/drawing/2010/main" val="0"/>
              </a:ext>
            </a:extLst>
          </a:blip>
          <a:srcRect l="19642" r="17858" b="5278"/>
          <a:stretch/>
        </p:blipFill>
        <p:spPr>
          <a:xfrm>
            <a:off x="1219200" y="914400"/>
            <a:ext cx="3352800" cy="4789714"/>
          </a:xfrm>
          <a:prstGeom prst="rect">
            <a:avLst/>
          </a:prstGeom>
        </p:spPr>
      </p:pic>
      <p:pic>
        <p:nvPicPr>
          <p:cNvPr id="6" name="Picture 5">
            <a:extLst>
              <a:ext uri="{FF2B5EF4-FFF2-40B4-BE49-F238E27FC236}">
                <a16:creationId xmlns:a16="http://schemas.microsoft.com/office/drawing/2014/main" id="{55EEDFCA-9D2E-4D5F-8441-A8FD4A38552E}"/>
              </a:ext>
            </a:extLst>
          </p:cNvPr>
          <p:cNvPicPr>
            <a:picLocks noChangeAspect="1"/>
          </p:cNvPicPr>
          <p:nvPr/>
        </p:nvPicPr>
        <p:blipFill rotWithShape="1">
          <a:blip r:embed="rId4">
            <a:extLst>
              <a:ext uri="{28A0092B-C50C-407E-A947-70E740481C1C}">
                <a14:useLocalDpi xmlns:a14="http://schemas.microsoft.com/office/drawing/2010/main" val="0"/>
              </a:ext>
            </a:extLst>
          </a:blip>
          <a:srcRect l="14625" r="1617" b="3249"/>
          <a:stretch/>
        </p:blipFill>
        <p:spPr>
          <a:xfrm>
            <a:off x="6553200" y="898634"/>
            <a:ext cx="4800600" cy="4805480"/>
          </a:xfrm>
          <a:prstGeom prst="rect">
            <a:avLst/>
          </a:prstGeom>
        </p:spPr>
      </p:pic>
      <p:sp>
        <p:nvSpPr>
          <p:cNvPr id="7" name="TextBox 6">
            <a:extLst>
              <a:ext uri="{FF2B5EF4-FFF2-40B4-BE49-F238E27FC236}">
                <a16:creationId xmlns:a16="http://schemas.microsoft.com/office/drawing/2014/main" id="{3F490A3A-24F9-426F-B160-6184652FE693}"/>
              </a:ext>
            </a:extLst>
          </p:cNvPr>
          <p:cNvSpPr txBox="1"/>
          <p:nvPr/>
        </p:nvSpPr>
        <p:spPr>
          <a:xfrm>
            <a:off x="1237593" y="5758934"/>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Lưu đồ phần mềm đo node</a:t>
            </a:r>
          </a:p>
        </p:txBody>
      </p:sp>
      <p:sp>
        <p:nvSpPr>
          <p:cNvPr id="8" name="TextBox 7">
            <a:extLst>
              <a:ext uri="{FF2B5EF4-FFF2-40B4-BE49-F238E27FC236}">
                <a16:creationId xmlns:a16="http://schemas.microsoft.com/office/drawing/2014/main" id="{724863B8-3F95-438C-8B61-DCB4FFC571E3}"/>
              </a:ext>
            </a:extLst>
          </p:cNvPr>
          <p:cNvSpPr txBox="1"/>
          <p:nvPr/>
        </p:nvSpPr>
        <p:spPr>
          <a:xfrm>
            <a:off x="7086600" y="5758934"/>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Lưu đồ phần mềm gateway</a:t>
            </a:r>
          </a:p>
        </p:txBody>
      </p:sp>
    </p:spTree>
    <p:extLst>
      <p:ext uri="{BB962C8B-B14F-4D97-AF65-F5344CB8AC3E}">
        <p14:creationId xmlns:p14="http://schemas.microsoft.com/office/powerpoint/2010/main" val="419595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6475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160262" cy="4582665"/>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latin typeface="Tahoma"/>
                <a:cs typeface="Tahoma"/>
              </a:rPr>
              <a:t>Tổng quan hệ thống báo cháy</a:t>
            </a:r>
            <a:endParaRPr sz="2800">
              <a:latin typeface="Tahoma"/>
              <a:cs typeface="Tahoma"/>
            </a:endParaRPr>
          </a:p>
          <a:p>
            <a:pPr>
              <a:lnSpc>
                <a:spcPct val="100000"/>
              </a:lnSpc>
              <a:spcBef>
                <a:spcPts val="45"/>
              </a:spcBef>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latin typeface="Tahoma"/>
                <a:cs typeface="Tahoma"/>
              </a:rPr>
              <a:t>Thiết kế phần cứng hệ thống</a:t>
            </a:r>
            <a:endParaRPr lang="en-US" sz="2800">
              <a:latin typeface="Tahoma"/>
              <a:cs typeface="Tahoma"/>
            </a:endParaRPr>
          </a:p>
          <a:p>
            <a:pPr>
              <a:lnSpc>
                <a:spcPct val="100000"/>
              </a:lnSpc>
              <a:spcBef>
                <a:spcPts val="40"/>
              </a:spcBef>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latin typeface="Tahoma"/>
                <a:cs typeface="Tahoma"/>
              </a:rPr>
              <a:t>Thiết kế phần mềm hệ thống</a:t>
            </a:r>
            <a:endParaRPr sz="2800">
              <a:latin typeface="Tahoma"/>
              <a:cs typeface="Tahoma"/>
            </a:endParaRPr>
          </a:p>
          <a:p>
            <a:pPr>
              <a:lnSpc>
                <a:spcPct val="100000"/>
              </a:lnSpc>
              <a:spcBef>
                <a:spcPts val="40"/>
              </a:spcBef>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70">
                <a:latin typeface="Tahoma"/>
                <a:cs typeface="Tahoma"/>
              </a:rPr>
              <a:t>Kết quả đạt được</a:t>
            </a:r>
          </a:p>
          <a:p>
            <a:pPr marL="527685" indent="-515620">
              <a:lnSpc>
                <a:spcPct val="100000"/>
              </a:lnSpc>
              <a:buAutoNum type="arabicPeriod"/>
              <a:tabLst>
                <a:tab pos="527685" algn="l"/>
                <a:tab pos="528320" algn="l"/>
              </a:tabLst>
            </a:pPr>
            <a:endParaRPr lang="en-US" sz="2800" b="1" spc="-70">
              <a:latin typeface="Tahoma"/>
              <a:cs typeface="Tahoma"/>
            </a:endParaRPr>
          </a:p>
          <a:p>
            <a:pPr marL="527685" indent="-515620">
              <a:lnSpc>
                <a:spcPct val="100000"/>
              </a:lnSpc>
              <a:buAutoNum type="arabicPeriod"/>
              <a:tabLst>
                <a:tab pos="527685" algn="l"/>
                <a:tab pos="528320" algn="l"/>
              </a:tabLst>
            </a:pPr>
            <a:r>
              <a:rPr lang="en-US" sz="2800" b="1" spc="-70">
                <a:latin typeface="Tahoma"/>
                <a:cs typeface="Tahoma"/>
              </a:rPr>
              <a:t>Kết luận</a:t>
            </a:r>
            <a:endParaRPr sz="2800">
              <a:latin typeface="Tahoma"/>
              <a:cs typeface="Tahoma"/>
            </a:endParaRPr>
          </a:p>
        </p:txBody>
      </p:sp>
      <p:sp>
        <p:nvSpPr>
          <p:cNvPr id="29" name="object 29"/>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a:t>
            </a:fld>
            <a:endParaRPr spc="-7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4650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465062"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lang="en-US"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p:txBody>
      </p:sp>
      <p:sp>
        <p:nvSpPr>
          <p:cNvPr id="5" name="object 5"/>
          <p:cNvSpPr txBox="1"/>
          <p:nvPr/>
        </p:nvSpPr>
        <p:spPr>
          <a:xfrm>
            <a:off x="5574538" y="4540707"/>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dirty="0">
                <a:latin typeface="Tahoma"/>
                <a:cs typeface="Tahoma"/>
              </a:rPr>
              <a:t>4</a:t>
            </a:r>
            <a:r>
              <a:rPr sz="2800" b="1" spc="-125" dirty="0">
                <a:latin typeface="Tahoma"/>
                <a:cs typeface="Tahoma"/>
              </a:rPr>
              <a:t>.</a:t>
            </a:r>
            <a:r>
              <a:rPr sz="2800" b="1">
                <a:latin typeface="Tahoma"/>
                <a:cs typeface="Tahoma"/>
              </a:rPr>
              <a:t>	</a:t>
            </a:r>
            <a:r>
              <a:rPr lang="en-US" sz="2800" b="1" spc="-70">
                <a:latin typeface="Tahoma"/>
                <a:cs typeface="Tahoma"/>
              </a:rPr>
              <a:t>Kết quả đạt được</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20</a:t>
            </a:fld>
            <a:endParaRPr spc="-70" dirty="0"/>
          </a:p>
        </p:txBody>
      </p:sp>
      <p:sp>
        <p:nvSpPr>
          <p:cNvPr id="32" name="TextBox 31">
            <a:extLst>
              <a:ext uri="{FF2B5EF4-FFF2-40B4-BE49-F238E27FC236}">
                <a16:creationId xmlns:a16="http://schemas.microsoft.com/office/drawing/2014/main" id="{B4B42B92-12F2-4084-A971-BDD7C5038936}"/>
              </a:ext>
            </a:extLst>
          </p:cNvPr>
          <p:cNvSpPr txBox="1"/>
          <p:nvPr/>
        </p:nvSpPr>
        <p:spPr>
          <a:xfrm>
            <a:off x="5497321" y="5558195"/>
            <a:ext cx="6096000" cy="523220"/>
          </a:xfrm>
          <a:prstGeom prst="rect">
            <a:avLst/>
          </a:prstGeom>
          <a:noFill/>
        </p:spPr>
        <p:txBody>
          <a:bodyPr wrap="square">
            <a:spAutoFit/>
          </a:bodyPr>
          <a:lstStyle/>
          <a:p>
            <a:pPr marL="12700">
              <a:lnSpc>
                <a:spcPct val="100000"/>
              </a:lnSpc>
              <a:spcBef>
                <a:spcPts val="95"/>
              </a:spcBef>
              <a:tabLst>
                <a:tab pos="527685" algn="l"/>
              </a:tabLst>
            </a:pPr>
            <a:r>
              <a:rPr lang="en-US" sz="2800" b="1" spc="-70">
                <a:solidFill>
                  <a:srgbClr val="BEBEBE"/>
                </a:solidFill>
                <a:latin typeface="Tahoma"/>
                <a:cs typeface="Tahoma"/>
              </a:rPr>
              <a:t>5.  Kết luận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Kết quả đạt được</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3F490A3A-24F9-426F-B160-6184652FE693}"/>
              </a:ext>
            </a:extLst>
          </p:cNvPr>
          <p:cNvSpPr txBox="1"/>
          <p:nvPr/>
        </p:nvSpPr>
        <p:spPr>
          <a:xfrm>
            <a:off x="990600" y="1718710"/>
            <a:ext cx="3810000" cy="2862322"/>
          </a:xfrm>
          <a:prstGeom prst="rect">
            <a:avLst/>
          </a:prstGeom>
          <a:noFill/>
        </p:spPr>
        <p:txBody>
          <a:bodyPr wrap="square">
            <a:spAutoFit/>
          </a:bodyPr>
          <a:lstStyle/>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Mạch hoạt động ổn định.</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Các cảm biến đo dữ liệu khá chính xác.</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Quạt hút khói, đèn và còi cảnh báo đáp ứng thời gian tốt.</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Nhiệt độ hiển thị trên Thingsboard khá chuẩn xác.</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Dashboard hiển thị thông tin rõ ràng, dễ hiểu.</a:t>
            </a:r>
          </a:p>
        </p:txBody>
      </p:sp>
      <p:sp>
        <p:nvSpPr>
          <p:cNvPr id="8" name="TextBox 7">
            <a:extLst>
              <a:ext uri="{FF2B5EF4-FFF2-40B4-BE49-F238E27FC236}">
                <a16:creationId xmlns:a16="http://schemas.microsoft.com/office/drawing/2014/main" id="{724863B8-3F95-438C-8B61-DCB4FFC571E3}"/>
              </a:ext>
            </a:extLst>
          </p:cNvPr>
          <p:cNvSpPr txBox="1"/>
          <p:nvPr/>
        </p:nvSpPr>
        <p:spPr>
          <a:xfrm>
            <a:off x="7086600" y="5758934"/>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Hình ảnh thực tế</a:t>
            </a:r>
          </a:p>
        </p:txBody>
      </p:sp>
      <p:pic>
        <p:nvPicPr>
          <p:cNvPr id="5" name="Picture 4">
            <a:extLst>
              <a:ext uri="{FF2B5EF4-FFF2-40B4-BE49-F238E27FC236}">
                <a16:creationId xmlns:a16="http://schemas.microsoft.com/office/drawing/2014/main" id="{18C9AC08-4D81-4D7A-BBA9-30C847236449}"/>
              </a:ext>
            </a:extLst>
          </p:cNvPr>
          <p:cNvPicPr>
            <a:picLocks noChangeAspect="1"/>
          </p:cNvPicPr>
          <p:nvPr/>
        </p:nvPicPr>
        <p:blipFill>
          <a:blip r:embed="rId3"/>
          <a:stretch>
            <a:fillRect/>
          </a:stretch>
        </p:blipFill>
        <p:spPr>
          <a:xfrm>
            <a:off x="5791200" y="960089"/>
            <a:ext cx="5587348" cy="4718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3382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Kết quả đạt được</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724863B8-3F95-438C-8B61-DCB4FFC571E3}"/>
              </a:ext>
            </a:extLst>
          </p:cNvPr>
          <p:cNvSpPr txBox="1"/>
          <p:nvPr/>
        </p:nvSpPr>
        <p:spPr>
          <a:xfrm>
            <a:off x="7315200" y="1700662"/>
            <a:ext cx="3581400" cy="430887"/>
          </a:xfrm>
          <a:prstGeom prst="rect">
            <a:avLst/>
          </a:prstGeom>
          <a:noFill/>
        </p:spPr>
        <p:txBody>
          <a:bodyPr wrap="square">
            <a:spAutoFit/>
          </a:bodyPr>
          <a:lstStyle/>
          <a:p>
            <a:pPr algn="ctr"/>
            <a:r>
              <a:rPr lang="en-US" sz="2200" i="1">
                <a:latin typeface="Times New Roman" panose="02020603050405020304" pitchFamily="18" charset="0"/>
                <a:cs typeface="Times New Roman" panose="02020603050405020304" pitchFamily="18" charset="0"/>
              </a:rPr>
              <a:t>Dashboard hiển thị nhiệt độ</a:t>
            </a:r>
          </a:p>
        </p:txBody>
      </p:sp>
      <p:pic>
        <p:nvPicPr>
          <p:cNvPr id="9" name="Picture 8" descr="A screenshot of a graph&#10;&#10;Description automatically generated">
            <a:extLst>
              <a:ext uri="{FF2B5EF4-FFF2-40B4-BE49-F238E27FC236}">
                <a16:creationId xmlns:a16="http://schemas.microsoft.com/office/drawing/2014/main" id="{485122A8-CF31-4E1F-A16E-776C0B16F3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944245"/>
            <a:ext cx="5657850" cy="233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screenshot of a computer&#10;&#10;Description automatically generated">
            <a:extLst>
              <a:ext uri="{FF2B5EF4-FFF2-40B4-BE49-F238E27FC236}">
                <a16:creationId xmlns:a16="http://schemas.microsoft.com/office/drawing/2014/main" id="{5F9C4132-57B8-4883-9AD2-4F62E3E6DE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581401"/>
            <a:ext cx="5715000" cy="2573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D578A8A0-4BA6-4DF0-95E0-EB38D0788AF8}"/>
              </a:ext>
            </a:extLst>
          </p:cNvPr>
          <p:cNvSpPr txBox="1"/>
          <p:nvPr/>
        </p:nvSpPr>
        <p:spPr>
          <a:xfrm>
            <a:off x="7467600" y="4594358"/>
            <a:ext cx="3581400" cy="430887"/>
          </a:xfrm>
          <a:prstGeom prst="rect">
            <a:avLst/>
          </a:prstGeom>
          <a:noFill/>
        </p:spPr>
        <p:txBody>
          <a:bodyPr wrap="square">
            <a:spAutoFit/>
          </a:bodyPr>
          <a:lstStyle/>
          <a:p>
            <a:pPr algn="ctr"/>
            <a:r>
              <a:rPr lang="en-US" sz="2200" i="1">
                <a:latin typeface="Times New Roman" panose="02020603050405020304" pitchFamily="18" charset="0"/>
                <a:cs typeface="Times New Roman" panose="02020603050405020304" pitchFamily="18" charset="0"/>
              </a:rPr>
              <a:t>Thingsboard gửi cảnh báo</a:t>
            </a:r>
          </a:p>
        </p:txBody>
      </p:sp>
    </p:spTree>
    <p:extLst>
      <p:ext uri="{BB962C8B-B14F-4D97-AF65-F5344CB8AC3E}">
        <p14:creationId xmlns:p14="http://schemas.microsoft.com/office/powerpoint/2010/main" val="1814624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9523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2628284"/>
          </a:xfrm>
          <a:prstGeom prst="rect">
            <a:avLst/>
          </a:prstGeom>
        </p:spPr>
        <p:txBody>
          <a:bodyPr vert="horz" wrap="square" lIns="0" tIns="12065" rIns="0" bIns="0" rtlCol="0">
            <a:spAutoFit/>
          </a:bodyPr>
          <a:lstStyle/>
          <a:p>
            <a:pPr marL="527685" indent="-515620">
              <a:lnSpc>
                <a:spcPct val="100000"/>
              </a:lnSpc>
              <a:spcBef>
                <a:spcPts val="95"/>
              </a:spcBef>
              <a:buAutoNum type="arabicPeriod"/>
              <a:tabLst>
                <a:tab pos="527685" algn="l"/>
                <a:tab pos="528320" algn="l"/>
              </a:tabLst>
            </a:pPr>
            <a:r>
              <a:rPr lang="en-US" sz="2800" b="1" spc="-175">
                <a:solidFill>
                  <a:srgbClr val="BEBEBE"/>
                </a:solidFill>
                <a:latin typeface="Tahoma"/>
                <a:cs typeface="Tahoma"/>
              </a:rPr>
              <a:t>Tổng quan hệ thống báo cháy</a:t>
            </a:r>
            <a:endParaRPr sz="2800">
              <a:latin typeface="Tahoma"/>
              <a:cs typeface="Tahoma"/>
            </a:endParaRPr>
          </a:p>
          <a:p>
            <a:pPr>
              <a:lnSpc>
                <a:spcPct val="100000"/>
              </a:lnSpc>
              <a:spcBef>
                <a:spcPts val="45"/>
              </a:spcBef>
              <a:buClr>
                <a:srgbClr val="BEBEBE"/>
              </a:buClr>
              <a:buFont typeface="Tahoma"/>
              <a:buAutoNum type="arabicPeriod"/>
            </a:pPr>
            <a:endParaRPr sz="4300">
              <a:latin typeface="Tahoma"/>
              <a:cs typeface="Tahoma"/>
            </a:endParaRPr>
          </a:p>
          <a:p>
            <a:pPr marL="527685" indent="-515620">
              <a:lnSpc>
                <a:spcPct val="100000"/>
              </a:lnSpc>
              <a:buAutoNum type="arabicPeriod"/>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a:pPr>
            <a:endParaRPr sz="4300">
              <a:latin typeface="Tahoma"/>
              <a:cs typeface="Tahoma"/>
            </a:endParaRPr>
          </a:p>
          <a:p>
            <a:pPr marL="527685" indent="-515620">
              <a:lnSpc>
                <a:spcPct val="100000"/>
              </a:lnSpc>
              <a:spcBef>
                <a:spcPts val="5"/>
              </a:spcBef>
              <a:buAutoNum type="arabicPeriod"/>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23</a:t>
            </a:fld>
            <a:endParaRPr spc="-70" dirty="0"/>
          </a:p>
        </p:txBody>
      </p:sp>
      <p:sp>
        <p:nvSpPr>
          <p:cNvPr id="9" name="TextBox 8">
            <a:extLst>
              <a:ext uri="{FF2B5EF4-FFF2-40B4-BE49-F238E27FC236}">
                <a16:creationId xmlns:a16="http://schemas.microsoft.com/office/drawing/2014/main" id="{0CDA46A0-F9C6-4366-A550-F6D6E61F5068}"/>
              </a:ext>
            </a:extLst>
          </p:cNvPr>
          <p:cNvSpPr txBox="1"/>
          <p:nvPr/>
        </p:nvSpPr>
        <p:spPr>
          <a:xfrm>
            <a:off x="5453713" y="4475663"/>
            <a:ext cx="6096000" cy="523220"/>
          </a:xfrm>
          <a:prstGeom prst="rect">
            <a:avLst/>
          </a:prstGeom>
          <a:noFill/>
        </p:spPr>
        <p:txBody>
          <a:bodyPr wrap="square">
            <a:spAutoFit/>
          </a:bodyPr>
          <a:lstStyle/>
          <a:p>
            <a:pPr marL="12700">
              <a:lnSpc>
                <a:spcPct val="100000"/>
              </a:lnSpc>
              <a:spcBef>
                <a:spcPts val="95"/>
              </a:spcBef>
              <a:tabLst>
                <a:tab pos="527685" algn="l"/>
              </a:tabLst>
            </a:pPr>
            <a:r>
              <a:rPr lang="vi-VN" sz="2800" b="1" spc="-254">
                <a:solidFill>
                  <a:srgbClr val="BEBEBE"/>
                </a:solidFill>
                <a:latin typeface="Tahoma"/>
                <a:cs typeface="Tahoma"/>
              </a:rPr>
              <a:t>4</a:t>
            </a:r>
            <a:r>
              <a:rPr lang="vi-VN" sz="2800" b="1" spc="-125">
                <a:solidFill>
                  <a:srgbClr val="BEBEBE"/>
                </a:solidFill>
                <a:latin typeface="Tahoma"/>
                <a:cs typeface="Tahoma"/>
              </a:rPr>
              <a:t>.</a:t>
            </a:r>
            <a:r>
              <a:rPr lang="vi-VN" sz="2800" b="1">
                <a:solidFill>
                  <a:srgbClr val="BEBEBE"/>
                </a:solidFill>
                <a:latin typeface="Tahoma"/>
                <a:cs typeface="Tahoma"/>
              </a:rPr>
              <a:t>	</a:t>
            </a:r>
            <a:r>
              <a:rPr lang="vi-VN" sz="2800" b="1" spc="-70">
                <a:solidFill>
                  <a:srgbClr val="BEBEBE"/>
                </a:solidFill>
                <a:latin typeface="Tahoma"/>
                <a:cs typeface="Tahoma"/>
              </a:rPr>
              <a:t>Kết quả đạt được</a:t>
            </a:r>
          </a:p>
        </p:txBody>
      </p:sp>
      <p:sp>
        <p:nvSpPr>
          <p:cNvPr id="10" name="object 5">
            <a:extLst>
              <a:ext uri="{FF2B5EF4-FFF2-40B4-BE49-F238E27FC236}">
                <a16:creationId xmlns:a16="http://schemas.microsoft.com/office/drawing/2014/main" id="{882C59DE-1EF7-4B06-8530-59941892305C}"/>
              </a:ext>
            </a:extLst>
          </p:cNvPr>
          <p:cNvSpPr txBox="1"/>
          <p:nvPr/>
        </p:nvSpPr>
        <p:spPr>
          <a:xfrm>
            <a:off x="5574538" y="5604314"/>
            <a:ext cx="5012055"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n-US" sz="2800" b="1" spc="-150">
                <a:latin typeface="Tahoma"/>
                <a:cs typeface="Tahoma"/>
              </a:rPr>
              <a:t>5.  Kết luận</a:t>
            </a:r>
            <a:endParaRPr sz="2800" spc="-150">
              <a:latin typeface="Tahoma"/>
              <a:cs typeface="Tahoma"/>
            </a:endParaRPr>
          </a:p>
        </p:txBody>
      </p:sp>
    </p:spTree>
    <p:extLst>
      <p:ext uri="{BB962C8B-B14F-4D97-AF65-F5344CB8AC3E}">
        <p14:creationId xmlns:p14="http://schemas.microsoft.com/office/powerpoint/2010/main" val="3972853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Hạn chế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3F490A3A-24F9-426F-B160-6184652FE693}"/>
              </a:ext>
            </a:extLst>
          </p:cNvPr>
          <p:cNvSpPr txBox="1"/>
          <p:nvPr/>
        </p:nvSpPr>
        <p:spPr>
          <a:xfrm>
            <a:off x="990600" y="1752600"/>
            <a:ext cx="3810000" cy="2246769"/>
          </a:xfrm>
          <a:prstGeom prst="rect">
            <a:avLst/>
          </a:prstGeom>
          <a:noFill/>
        </p:spPr>
        <p:txBody>
          <a:bodyPr wrap="square">
            <a:spAutoFit/>
          </a:bodyPr>
          <a:lstStyle/>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Dữ  liệu truyền lên Thingsboard có độ trễ.</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DHT22 đáp ứng chậm.</a:t>
            </a:r>
          </a:p>
          <a:p>
            <a:pPr marL="285750" indent="-285750" algn="just">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Chưa có nguồn dự phòng trong trường hợp mất điện.</a:t>
            </a: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4863B8-3F95-438C-8B61-DCB4FFC571E3}"/>
              </a:ext>
            </a:extLst>
          </p:cNvPr>
          <p:cNvSpPr txBox="1"/>
          <p:nvPr/>
        </p:nvSpPr>
        <p:spPr>
          <a:xfrm>
            <a:off x="7086600" y="5758934"/>
            <a:ext cx="2743200" cy="369332"/>
          </a:xfrm>
          <a:prstGeom prst="rect">
            <a:avLst/>
          </a:prstGeom>
          <a:noFill/>
        </p:spPr>
        <p:txBody>
          <a:bodyPr wrap="square">
            <a:spAutoFit/>
          </a:bodyPr>
          <a:lstStyle/>
          <a:p>
            <a:pPr algn="ctr"/>
            <a:r>
              <a:rPr lang="en-US" sz="1800" i="1">
                <a:latin typeface="Times New Roman" panose="02020603050405020304" pitchFamily="18" charset="0"/>
                <a:cs typeface="Times New Roman" panose="02020603050405020304" pitchFamily="18" charset="0"/>
              </a:rPr>
              <a:t>Hình ảnh thực tế</a:t>
            </a:r>
          </a:p>
        </p:txBody>
      </p:sp>
      <p:pic>
        <p:nvPicPr>
          <p:cNvPr id="5" name="Picture 4">
            <a:extLst>
              <a:ext uri="{FF2B5EF4-FFF2-40B4-BE49-F238E27FC236}">
                <a16:creationId xmlns:a16="http://schemas.microsoft.com/office/drawing/2014/main" id="{18C9AC08-4D81-4D7A-BBA9-30C847236449}"/>
              </a:ext>
            </a:extLst>
          </p:cNvPr>
          <p:cNvPicPr>
            <a:picLocks noChangeAspect="1"/>
          </p:cNvPicPr>
          <p:nvPr/>
        </p:nvPicPr>
        <p:blipFill>
          <a:blip r:embed="rId3"/>
          <a:stretch>
            <a:fillRect/>
          </a:stretch>
        </p:blipFill>
        <p:spPr>
          <a:xfrm>
            <a:off x="5791200" y="960089"/>
            <a:ext cx="5587348" cy="47189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5472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Hướng phát triển đề tài</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3F490A3A-24F9-426F-B160-6184652FE693}"/>
              </a:ext>
            </a:extLst>
          </p:cNvPr>
          <p:cNvSpPr txBox="1"/>
          <p:nvPr/>
        </p:nvSpPr>
        <p:spPr>
          <a:xfrm>
            <a:off x="914400" y="1295400"/>
            <a:ext cx="10439400" cy="2923877"/>
          </a:xfrm>
          <a:prstGeom prst="rect">
            <a:avLst/>
          </a:prstGeom>
          <a:noFill/>
        </p:spPr>
        <p:txBody>
          <a:bodyPr wrap="square">
            <a:spAutoFit/>
          </a:bodyPr>
          <a:lstStyle/>
          <a:p>
            <a:pPr marL="285750" indent="-28575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Tích hợp pin dự phòng để cung cấp năng lượng cho hệ thống trong trường hợp mất điện.</a:t>
            </a:r>
          </a:p>
          <a:p>
            <a:pPr marL="285750" indent="-28575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Nâng cấp gửi cảnh báo bằng tin nhắn SMS về điện thoại.</a:t>
            </a:r>
          </a:p>
          <a:p>
            <a:pPr marL="285750" indent="-28575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Nâng cấp hệ thống để có thể phân tích, xác định và cảnh báo đúng vị trí có cháy.</a:t>
            </a:r>
          </a:p>
          <a:p>
            <a:pPr marL="285750" indent="-28575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Ứng dụng xử lý ảnh vào để xử lý phát hiện ngọn lửa.</a:t>
            </a:r>
          </a:p>
          <a:p>
            <a:pPr marL="285750" indent="-28575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Ứng dụng AI để phát hiện tình huống nguy hiểm. </a:t>
            </a: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1615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5930329" y="2743200"/>
            <a:ext cx="5070450" cy="936154"/>
          </a:xfrm>
          <a:prstGeom prst="rect">
            <a:avLst/>
          </a:prstGeom>
        </p:spPr>
        <p:txBody>
          <a:bodyPr vert="horz" wrap="square" lIns="0" tIns="12700" rIns="0" bIns="0" rtlCol="0">
            <a:spAutoFit/>
          </a:bodyPr>
          <a:lstStyle/>
          <a:p>
            <a:pPr marL="12700">
              <a:lnSpc>
                <a:spcPct val="100000"/>
              </a:lnSpc>
              <a:spcBef>
                <a:spcPts val="100"/>
              </a:spcBef>
            </a:pPr>
            <a:r>
              <a:rPr lang="en-US" sz="6000" spc="-125"/>
              <a:t>THANK YOU</a:t>
            </a:r>
            <a:endParaRPr sz="6000"/>
          </a:p>
        </p:txBody>
      </p:sp>
      <p:sp>
        <p:nvSpPr>
          <p:cNvPr id="28" name="object 28"/>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26</a:t>
            </a:fld>
            <a:endParaRPr spc="-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7999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57030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1.</a:t>
            </a:r>
            <a:r>
              <a:rPr sz="2800" b="1" spc="-190">
                <a:latin typeface="Tahoma"/>
                <a:cs typeface="Tahoma"/>
              </a:rPr>
              <a:t>	</a:t>
            </a:r>
            <a:r>
              <a:rPr lang="en-US" sz="2800" b="1" spc="-175">
                <a:latin typeface="Tahoma"/>
                <a:cs typeface="Tahoma"/>
              </a:rPr>
              <a:t>Tổng quan hệ thống báo cháy</a:t>
            </a:r>
            <a:endParaRPr sz="2800">
              <a:latin typeface="Tahoma"/>
              <a:cs typeface="Tahoma"/>
            </a:endParaRPr>
          </a:p>
        </p:txBody>
      </p:sp>
      <p:sp>
        <p:nvSpPr>
          <p:cNvPr id="5" name="object 5"/>
          <p:cNvSpPr txBox="1"/>
          <p:nvPr/>
        </p:nvSpPr>
        <p:spPr>
          <a:xfrm>
            <a:off x="5574538" y="2358389"/>
            <a:ext cx="5931662" cy="3490058"/>
          </a:xfrm>
          <a:prstGeom prst="rect">
            <a:avLst/>
          </a:prstGeom>
        </p:spPr>
        <p:txBody>
          <a:bodyPr vert="horz" wrap="square" lIns="0" tIns="12065" rIns="0" bIns="0" rtlCol="0">
            <a:spAutoFit/>
          </a:bodyPr>
          <a:lstStyle/>
          <a:p>
            <a:pPr marL="527685" indent="-515620">
              <a:lnSpc>
                <a:spcPct val="100000"/>
              </a:lnSpc>
              <a:spcBef>
                <a:spcPts val="95"/>
              </a:spcBef>
              <a:buAutoNum type="arabicPeriod" startAt="2"/>
              <a:tabLst>
                <a:tab pos="527685" algn="l"/>
                <a:tab pos="528320" algn="l"/>
              </a:tabLst>
            </a:pPr>
            <a:r>
              <a:rPr lang="en-US" sz="2800" b="1" spc="-120">
                <a:solidFill>
                  <a:srgbClr val="BEBEBE"/>
                </a:solidFill>
                <a:latin typeface="Tahoma"/>
                <a:cs typeface="Tahoma"/>
              </a:rPr>
              <a:t>Thiết kế phần cứng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spcBef>
                <a:spcPts val="5"/>
              </a:spcBef>
              <a:buAutoNum type="arabicPeriod" startAt="2"/>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a:p>
            <a:pPr>
              <a:lnSpc>
                <a:spcPct val="100000"/>
              </a:lnSpc>
              <a:spcBef>
                <a:spcPts val="40"/>
              </a:spcBef>
              <a:buClr>
                <a:srgbClr val="BEBEBE"/>
              </a:buClr>
              <a:buFont typeface="Tahoma"/>
              <a:buAutoNum type="arabicPeriod" startAt="2"/>
            </a:pPr>
            <a:endParaRPr sz="4300">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2"/>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2"/>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0" name="object 30"/>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3</a:t>
            </a:fld>
            <a:endParaRPr spc="-7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Tổng quan hệ thống báo cháy</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38736" y="1311468"/>
            <a:ext cx="3929661" cy="4876529"/>
          </a:xfrm>
        </p:spPr>
        <p:txBody>
          <a:bodyPr/>
          <a:lstStyle/>
          <a:p>
            <a:pPr marL="0" indent="0" algn="just">
              <a:lnSpc>
                <a:spcPct val="107000"/>
              </a:lnSpc>
              <a:spcAft>
                <a:spcPts val="800"/>
              </a:spcAft>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Hệ thống báo cháy (Fire Alarm System) được thiết kế để cảnh báo chúng ta trong trường hợp khẩn cấp để chúng ta có thể hành động bảo vệ bản thân, gia đình</a:t>
            </a: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a:effectLst/>
                <a:latin typeface="Times New Roman" panose="02020603050405020304" pitchFamily="18" charset="0"/>
                <a:ea typeface="Calibri" panose="020F0502020204030204" pitchFamily="34" charset="0"/>
                <a:cs typeface="Times New Roman" panose="02020603050405020304" pitchFamily="18" charset="0"/>
              </a:rPr>
              <a:t>và mọi người.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Cơ chế cảm biến: phát hiện các đám mây, đám khói, sự gia tăng nhiệt độ đột ngột, sự rò rỉ khí độc, khí gas, khí carbon monoxide,…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431800" lvl="0" indent="-342900" algn="just">
              <a:lnSpc>
                <a:spcPct val="107000"/>
              </a:lnSpc>
              <a:spcBef>
                <a:spcPts val="600"/>
              </a:spcBef>
              <a:spcAft>
                <a:spcPts val="6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Cơ chế cảnh báo: còi hú, đèn chớp, cuộc gọi khẩn cấp,…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descr="Hệ thống báo cháy là gì? Cấu tạo, sơ đồ &amp; nguyên lý hoạt động">
            <a:extLst>
              <a:ext uri="{FF2B5EF4-FFF2-40B4-BE49-F238E27FC236}">
                <a16:creationId xmlns:a16="http://schemas.microsoft.com/office/drawing/2014/main" id="{9AAD6EF0-971E-478C-AB40-78898EB459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0187" y="1126801"/>
            <a:ext cx="7315200" cy="4876530"/>
          </a:xfrm>
          <a:prstGeom prst="rect">
            <a:avLst/>
          </a:prstGeom>
          <a:noFill/>
          <a:ln>
            <a:noFill/>
          </a:ln>
        </p:spPr>
      </p:pic>
      <p:sp>
        <p:nvSpPr>
          <p:cNvPr id="7" name="TextBox 6">
            <a:extLst>
              <a:ext uri="{FF2B5EF4-FFF2-40B4-BE49-F238E27FC236}">
                <a16:creationId xmlns:a16="http://schemas.microsoft.com/office/drawing/2014/main" id="{FC6BE69A-A292-4922-B1E1-4E386F1DB6CD}"/>
              </a:ext>
            </a:extLst>
          </p:cNvPr>
          <p:cNvSpPr txBox="1"/>
          <p:nvPr/>
        </p:nvSpPr>
        <p:spPr>
          <a:xfrm>
            <a:off x="6070600" y="6003331"/>
            <a:ext cx="4140200" cy="369332"/>
          </a:xfrm>
          <a:prstGeom prst="rect">
            <a:avLst/>
          </a:prstGeom>
          <a:noFill/>
        </p:spPr>
        <p:txBody>
          <a:bodyPr wrap="square">
            <a:spAutoFit/>
          </a:bodyPr>
          <a:lstStyle/>
          <a:p>
            <a:r>
              <a:rPr lang="en-US" i="1">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Tổng quan hệ thống báo cháy</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156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Tổng quan hệ thống báo cháy</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533400" y="1219200"/>
            <a:ext cx="2939061" cy="2611348"/>
          </a:xfrm>
        </p:spPr>
        <p:txBody>
          <a:bodyPr/>
          <a:lstStyle/>
          <a:p>
            <a:pPr marL="0" indent="0" algn="just">
              <a:lnSpc>
                <a:spcPct val="107000"/>
              </a:lnSpc>
              <a:spcAft>
                <a:spcPts val="800"/>
              </a:spcAft>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Cấu tạo hệ thống báo cháy:</a:t>
            </a:r>
          </a:p>
          <a:p>
            <a:pPr algn="just">
              <a:lnSpc>
                <a:spcPct val="107000"/>
              </a:lnSpc>
              <a:spcAft>
                <a:spcPts val="800"/>
              </a:spcAft>
            </a:pPr>
            <a:r>
              <a:rPr lang="en-US" sz="1800">
                <a:latin typeface="Times New Roman" panose="02020603050405020304" pitchFamily="18" charset="0"/>
                <a:ea typeface="Calibri" panose="020F0502020204030204" pitchFamily="34" charset="0"/>
                <a:cs typeface="Times New Roman" panose="02020603050405020304" pitchFamily="18" charset="0"/>
              </a:rPr>
              <a:t>Trung tâm báo cháy.</a:t>
            </a:r>
          </a:p>
          <a:p>
            <a:pPr algn="just">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Thiết b</a:t>
            </a:r>
            <a:r>
              <a:rPr lang="en-US" sz="1800">
                <a:latin typeface="Times New Roman" panose="02020603050405020304" pitchFamily="18" charset="0"/>
                <a:ea typeface="Calibri" panose="020F0502020204030204" pitchFamily="34" charset="0"/>
                <a:cs typeface="Times New Roman" panose="02020603050405020304" pitchFamily="18" charset="0"/>
              </a:rPr>
              <a:t>ị đầu vào báo cháy.</a:t>
            </a:r>
          </a:p>
          <a:p>
            <a:pPr algn="just">
              <a:lnSpc>
                <a:spcPct val="107000"/>
              </a:lnSpc>
              <a:spcAft>
                <a:spcPts val="800"/>
              </a:spcAft>
            </a:pPr>
            <a:r>
              <a:rPr lang="en-US" sz="1800">
                <a:latin typeface="Times New Roman" panose="02020603050405020304" pitchFamily="18" charset="0"/>
                <a:ea typeface="Calibri" panose="020F0502020204030204" pitchFamily="34" charset="0"/>
                <a:cs typeface="Times New Roman" panose="02020603050405020304" pitchFamily="18" charset="0"/>
              </a:rPr>
              <a:t>Thiết bị đầu ra báo cháy.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5" name="Picture 4" descr="Hệ thống báo cháy là gì? Cấu tạo, sơ đồ &amp; nguyên lý hoạt động">
            <a:extLst>
              <a:ext uri="{FF2B5EF4-FFF2-40B4-BE49-F238E27FC236}">
                <a16:creationId xmlns:a16="http://schemas.microsoft.com/office/drawing/2014/main" id="{9AAD6EF0-971E-478C-AB40-78898EB459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0187" y="1126801"/>
            <a:ext cx="7315200" cy="4876530"/>
          </a:xfrm>
          <a:prstGeom prst="rect">
            <a:avLst/>
          </a:prstGeom>
          <a:noFill/>
          <a:ln>
            <a:noFill/>
          </a:ln>
        </p:spPr>
      </p:pic>
      <p:sp>
        <p:nvSpPr>
          <p:cNvPr id="7" name="TextBox 6">
            <a:extLst>
              <a:ext uri="{FF2B5EF4-FFF2-40B4-BE49-F238E27FC236}">
                <a16:creationId xmlns:a16="http://schemas.microsoft.com/office/drawing/2014/main" id="{3C8BCE21-E1BC-464F-A0FE-D2BB72A64F89}"/>
              </a:ext>
            </a:extLst>
          </p:cNvPr>
          <p:cNvSpPr txBox="1"/>
          <p:nvPr/>
        </p:nvSpPr>
        <p:spPr>
          <a:xfrm>
            <a:off x="6070600" y="6003331"/>
            <a:ext cx="4140200" cy="369332"/>
          </a:xfrm>
          <a:prstGeom prst="rect">
            <a:avLst/>
          </a:prstGeom>
          <a:noFill/>
        </p:spPr>
        <p:txBody>
          <a:bodyPr wrap="square">
            <a:spAutoFit/>
          </a:bodyPr>
          <a:lstStyle/>
          <a:p>
            <a:r>
              <a:rPr lang="en-US" i="1">
                <a:latin typeface="Times New Roman" panose="02020603050405020304" pitchFamily="18" charset="0"/>
                <a:ea typeface="Calibri" panose="020F0502020204030204" pitchFamily="34" charset="0"/>
                <a:cs typeface="Times New Roman" panose="02020603050405020304" pitchFamily="18" charset="0"/>
              </a:rPr>
              <a:t>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 Tổng quan hệ thống báo cháy</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08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Tổng quan hệ thống báo cháy trong đồ án</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6" name="Picture 2" descr="Kiến thức về hệ thống báo cháy dành cho mọi người - Tin tức">
            <a:extLst>
              <a:ext uri="{FF2B5EF4-FFF2-40B4-BE49-F238E27FC236}">
                <a16:creationId xmlns:a16="http://schemas.microsoft.com/office/drawing/2014/main" id="{815EDA77-AD66-4ACB-B75A-40A7D52C5EE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250" t="34231" r="55659" b="8720"/>
          <a:stretch/>
        </p:blipFill>
        <p:spPr bwMode="auto">
          <a:xfrm>
            <a:off x="5949616" y="2448559"/>
            <a:ext cx="1071880" cy="2662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i Điều Khiển STM32 F103C8T6">
            <a:extLst>
              <a:ext uri="{FF2B5EF4-FFF2-40B4-BE49-F238E27FC236}">
                <a16:creationId xmlns:a16="http://schemas.microsoft.com/office/drawing/2014/main" id="{0ADBE226-C937-4BCD-AEC2-08F82A9ECB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849" b="11145"/>
          <a:stretch/>
        </p:blipFill>
        <p:spPr bwMode="auto">
          <a:xfrm>
            <a:off x="5779118" y="937861"/>
            <a:ext cx="1412875" cy="1059735"/>
          </a:xfrm>
          <a:prstGeom prst="rect">
            <a:avLst/>
          </a:prstGeom>
          <a:noFill/>
          <a:ln>
            <a:noFill/>
          </a:ln>
          <a:extLst>
            <a:ext uri="{53640926-AAD7-44D8-BBD7-CCE9431645EC}">
              <a14:shadowObscured xmlns:a14="http://schemas.microsoft.com/office/drawing/2010/main"/>
            </a:ext>
          </a:extLst>
        </p:spPr>
      </p:pic>
      <p:cxnSp>
        <p:nvCxnSpPr>
          <p:cNvPr id="8" name="Straight Arrow Connector 7">
            <a:extLst>
              <a:ext uri="{FF2B5EF4-FFF2-40B4-BE49-F238E27FC236}">
                <a16:creationId xmlns:a16="http://schemas.microsoft.com/office/drawing/2014/main" id="{3B9D7345-4109-4A50-BC52-AFABF469CF43}"/>
              </a:ext>
            </a:extLst>
          </p:cNvPr>
          <p:cNvCxnSpPr>
            <a:stCxn id="7" idx="2"/>
            <a:endCxn id="6" idx="0"/>
          </p:cNvCxnSpPr>
          <p:nvPr/>
        </p:nvCxnSpPr>
        <p:spPr>
          <a:xfrm>
            <a:off x="6485556" y="1997596"/>
            <a:ext cx="0" cy="450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0DB708-7C2A-4226-B111-511A107BA547}"/>
              </a:ext>
            </a:extLst>
          </p:cNvPr>
          <p:cNvCxnSpPr>
            <a:cxnSpLocks/>
          </p:cNvCxnSpPr>
          <p:nvPr/>
        </p:nvCxnSpPr>
        <p:spPr>
          <a:xfrm>
            <a:off x="5121576" y="3429000"/>
            <a:ext cx="8280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4" descr="Các Loại Đầu Báo Khói Nhiệt Hỗn hợp">
            <a:extLst>
              <a:ext uri="{FF2B5EF4-FFF2-40B4-BE49-F238E27FC236}">
                <a16:creationId xmlns:a16="http://schemas.microsoft.com/office/drawing/2014/main" id="{54AD47B9-AC4C-4414-B11F-E93D1B56EC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3695" y="1134648"/>
            <a:ext cx="971868" cy="722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100+ Mẫu Đầu Báo Cháy - Báo Khói - Báo Nhiệt Tốt Nhất 2023">
            <a:extLst>
              <a:ext uri="{FF2B5EF4-FFF2-40B4-BE49-F238E27FC236}">
                <a16:creationId xmlns:a16="http://schemas.microsoft.com/office/drawing/2014/main" id="{39456C3F-5EC1-4BED-B633-E5C66D56E0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3373" y="2400362"/>
            <a:ext cx="971867" cy="9718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Đầu báo nhiệt địa chỉ kèm đế Hochiki ATG-EA chính hãng">
            <a:extLst>
              <a:ext uri="{FF2B5EF4-FFF2-40B4-BE49-F238E27FC236}">
                <a16:creationId xmlns:a16="http://schemas.microsoft.com/office/drawing/2014/main" id="{81B3F4CA-5D11-4825-B354-25EAE80250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3372" y="3983321"/>
            <a:ext cx="971867" cy="971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Bán nút nhấn khẩn dạng tròn Chungmei CM-FP1 giá rẻ">
            <a:extLst>
              <a:ext uri="{FF2B5EF4-FFF2-40B4-BE49-F238E27FC236}">
                <a16:creationId xmlns:a16="http://schemas.microsoft.com/office/drawing/2014/main" id="{E9DD09C2-514E-4A24-BA3A-3672E18187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6260" y="5362245"/>
            <a:ext cx="971867" cy="97186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DF725ADB-6A85-4FF0-8614-60D98B2E51CC}"/>
              </a:ext>
            </a:extLst>
          </p:cNvPr>
          <p:cNvCxnSpPr>
            <a:cxnSpLocks/>
            <a:stCxn id="10" idx="3"/>
          </p:cNvCxnSpPr>
          <p:nvPr/>
        </p:nvCxnSpPr>
        <p:spPr>
          <a:xfrm>
            <a:off x="2715563" y="1495755"/>
            <a:ext cx="8007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1B4F76-A60B-4035-ABE3-B7000933CFC6}"/>
              </a:ext>
            </a:extLst>
          </p:cNvPr>
          <p:cNvCxnSpPr>
            <a:cxnSpLocks/>
          </p:cNvCxnSpPr>
          <p:nvPr/>
        </p:nvCxnSpPr>
        <p:spPr>
          <a:xfrm>
            <a:off x="5119544" y="1521273"/>
            <a:ext cx="0" cy="190772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6" name="Picture 12" descr="Cảm biến khí gas MQ-2 Linh Kiện 888">
            <a:extLst>
              <a:ext uri="{FF2B5EF4-FFF2-40B4-BE49-F238E27FC236}">
                <a16:creationId xmlns:a16="http://schemas.microsoft.com/office/drawing/2014/main" id="{6895660D-A096-4AEB-8EE6-DF9F154AD7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87" y="915523"/>
            <a:ext cx="1160462" cy="116046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0BE5FB9D-5561-4417-B140-91EB39058FF9}"/>
              </a:ext>
            </a:extLst>
          </p:cNvPr>
          <p:cNvCxnSpPr>
            <a:cxnSpLocks/>
          </p:cNvCxnSpPr>
          <p:nvPr/>
        </p:nvCxnSpPr>
        <p:spPr>
          <a:xfrm>
            <a:off x="4709513" y="1514226"/>
            <a:ext cx="41735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8" name="Picture 14" descr="CoCocina 3Pcs Ky-026 Flame Sensor Module Ir Sensor Detector for Temperature  Detecting Geekcreit for Arduino - Products That Work with Official Arduino  Boards: Amazon.com: Tools &amp; Home Improvement">
            <a:extLst>
              <a:ext uri="{FF2B5EF4-FFF2-40B4-BE49-F238E27FC236}">
                <a16:creationId xmlns:a16="http://schemas.microsoft.com/office/drawing/2014/main" id="{1B5C29C8-0251-4712-8987-377E5BD72E0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35311" y="2297616"/>
            <a:ext cx="1177357" cy="117735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58120A0B-C39B-438A-9EB8-E0E652B54517}"/>
              </a:ext>
            </a:extLst>
          </p:cNvPr>
          <p:cNvCxnSpPr>
            <a:stCxn id="11" idx="3"/>
            <a:endCxn id="18" idx="1"/>
          </p:cNvCxnSpPr>
          <p:nvPr/>
        </p:nvCxnSpPr>
        <p:spPr>
          <a:xfrm flipV="1">
            <a:off x="2705240" y="2886295"/>
            <a:ext cx="830071"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B1AC4E-5C0C-4134-A3C2-67DE10AA3C2B}"/>
              </a:ext>
            </a:extLst>
          </p:cNvPr>
          <p:cNvCxnSpPr>
            <a:stCxn id="18" idx="3"/>
          </p:cNvCxnSpPr>
          <p:nvPr/>
        </p:nvCxnSpPr>
        <p:spPr>
          <a:xfrm flipV="1">
            <a:off x="4712668" y="2886294"/>
            <a:ext cx="404845"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1" name="Picture 16" descr="Amazon.com: DHT22 Digital Temperature and Humidity Sensor, Aideepen AM2302  Temp Humidity Monitor Sensor Replace SHT15 SHT11 : Appliances">
            <a:extLst>
              <a:ext uri="{FF2B5EF4-FFF2-40B4-BE49-F238E27FC236}">
                <a16:creationId xmlns:a16="http://schemas.microsoft.com/office/drawing/2014/main" id="{E4F58503-50F7-47CD-8F80-D135A1B3578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649" r="18367"/>
          <a:stretch/>
        </p:blipFill>
        <p:spPr bwMode="auto">
          <a:xfrm>
            <a:off x="3549752" y="3711569"/>
            <a:ext cx="1015057" cy="151536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7027B798-93AC-41D2-AACA-0EA682E9E5AB}"/>
              </a:ext>
            </a:extLst>
          </p:cNvPr>
          <p:cNvCxnSpPr>
            <a:stCxn id="12" idx="3"/>
            <a:endCxn id="21" idx="1"/>
          </p:cNvCxnSpPr>
          <p:nvPr/>
        </p:nvCxnSpPr>
        <p:spPr>
          <a:xfrm flipV="1">
            <a:off x="2705239" y="4469254"/>
            <a:ext cx="84451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E76ED9-A692-4E56-AD51-843B9B8FD961}"/>
              </a:ext>
            </a:extLst>
          </p:cNvPr>
          <p:cNvCxnSpPr>
            <a:stCxn id="21" idx="3"/>
          </p:cNvCxnSpPr>
          <p:nvPr/>
        </p:nvCxnSpPr>
        <p:spPr>
          <a:xfrm flipV="1">
            <a:off x="4564809" y="4469253"/>
            <a:ext cx="552704"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691994-44BB-48E1-881D-4C2E7434E894}"/>
              </a:ext>
            </a:extLst>
          </p:cNvPr>
          <p:cNvCxnSpPr/>
          <p:nvPr/>
        </p:nvCxnSpPr>
        <p:spPr>
          <a:xfrm>
            <a:off x="5117513" y="3429000"/>
            <a:ext cx="0" cy="10402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8B0001-2C14-4AB5-8998-F000C0124C29}"/>
              </a:ext>
            </a:extLst>
          </p:cNvPr>
          <p:cNvCxnSpPr>
            <a:stCxn id="13" idx="3"/>
          </p:cNvCxnSpPr>
          <p:nvPr/>
        </p:nvCxnSpPr>
        <p:spPr>
          <a:xfrm flipV="1">
            <a:off x="2718127" y="5848178"/>
            <a:ext cx="2399386"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6B4767-1B25-42EE-B526-5AD929D91835}"/>
              </a:ext>
            </a:extLst>
          </p:cNvPr>
          <p:cNvCxnSpPr/>
          <p:nvPr/>
        </p:nvCxnSpPr>
        <p:spPr>
          <a:xfrm>
            <a:off x="5117513" y="4469253"/>
            <a:ext cx="0" cy="137892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7" name="Picture 18" descr="Còi buzz thụ động 5V - Nshop">
            <a:extLst>
              <a:ext uri="{FF2B5EF4-FFF2-40B4-BE49-F238E27FC236}">
                <a16:creationId xmlns:a16="http://schemas.microsoft.com/office/drawing/2014/main" id="{F96E0B1C-CDD9-4B95-B6DF-C0FD8991DDE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46503" y="1035209"/>
            <a:ext cx="972127" cy="9721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 Pcs Gdstime 12cm 0.2A DC 5V 2Pin 1500RPM Dual Ball 120mm*120mm*">
            <a:extLst>
              <a:ext uri="{FF2B5EF4-FFF2-40B4-BE49-F238E27FC236}">
                <a16:creationId xmlns:a16="http://schemas.microsoft.com/office/drawing/2014/main" id="{F3D6BB0F-3B05-4178-A498-213AD4A0C5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5138" y="3892642"/>
            <a:ext cx="1160462" cy="1160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Email, Open Mail, New Email Icon Stock Illustration - Illustration of  communication, sign: 158557376">
            <a:extLst>
              <a:ext uri="{FF2B5EF4-FFF2-40B4-BE49-F238E27FC236}">
                <a16:creationId xmlns:a16="http://schemas.microsoft.com/office/drawing/2014/main" id="{5B745829-FCA7-47BD-84E5-4A8A1D2BB0F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456384" y="4969902"/>
            <a:ext cx="1160462" cy="1160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Đèn báo cháy phòng, các loại thiết bị báo cháy có đèn GIÁ TỐT">
            <a:extLst>
              <a:ext uri="{FF2B5EF4-FFF2-40B4-BE49-F238E27FC236}">
                <a16:creationId xmlns:a16="http://schemas.microsoft.com/office/drawing/2014/main" id="{75DF2169-6E84-4645-AFA7-F284D9603AF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319866" y="2200958"/>
            <a:ext cx="1205631" cy="128681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D36C0AB6-96EF-4F23-9114-FF97993C0719}"/>
              </a:ext>
            </a:extLst>
          </p:cNvPr>
          <p:cNvCxnSpPr/>
          <p:nvPr/>
        </p:nvCxnSpPr>
        <p:spPr>
          <a:xfrm>
            <a:off x="7021496" y="3429000"/>
            <a:ext cx="82018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B2E5CD-73D9-450B-BD68-D5FDA1F7BDE0}"/>
              </a:ext>
            </a:extLst>
          </p:cNvPr>
          <p:cNvCxnSpPr/>
          <p:nvPr/>
        </p:nvCxnSpPr>
        <p:spPr>
          <a:xfrm flipV="1">
            <a:off x="7841685" y="1552026"/>
            <a:ext cx="0" cy="19077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815320-F272-489F-82EB-16F710860EF2}"/>
              </a:ext>
            </a:extLst>
          </p:cNvPr>
          <p:cNvCxnSpPr>
            <a:cxnSpLocks/>
          </p:cNvCxnSpPr>
          <p:nvPr/>
        </p:nvCxnSpPr>
        <p:spPr>
          <a:xfrm>
            <a:off x="7832449" y="1539744"/>
            <a:ext cx="15012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05C2B6-D9DF-4137-AC6E-5D3A5277229B}"/>
              </a:ext>
            </a:extLst>
          </p:cNvPr>
          <p:cNvCxnSpPr>
            <a:endCxn id="28" idx="1"/>
          </p:cNvCxnSpPr>
          <p:nvPr/>
        </p:nvCxnSpPr>
        <p:spPr>
          <a:xfrm>
            <a:off x="7844488" y="4464425"/>
            <a:ext cx="1510650" cy="8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8EC15F3-212E-4E56-B303-DB9C1C5DED4D}"/>
              </a:ext>
            </a:extLst>
          </p:cNvPr>
          <p:cNvCxnSpPr/>
          <p:nvPr/>
        </p:nvCxnSpPr>
        <p:spPr>
          <a:xfrm>
            <a:off x="7841685" y="3372229"/>
            <a:ext cx="0" cy="10970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699CD50-A54C-44EC-A479-E282AFA03488}"/>
              </a:ext>
            </a:extLst>
          </p:cNvPr>
          <p:cNvCxnSpPr/>
          <p:nvPr/>
        </p:nvCxnSpPr>
        <p:spPr>
          <a:xfrm>
            <a:off x="7841685" y="5867400"/>
            <a:ext cx="1510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16133D-09C6-4A2A-9D76-A550258C7F69}"/>
              </a:ext>
            </a:extLst>
          </p:cNvPr>
          <p:cNvCxnSpPr/>
          <p:nvPr/>
        </p:nvCxnSpPr>
        <p:spPr>
          <a:xfrm>
            <a:off x="7841685" y="4469253"/>
            <a:ext cx="0" cy="13789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2AC36DA-94DA-47B0-BB0C-EA562CC524DB}"/>
              </a:ext>
            </a:extLst>
          </p:cNvPr>
          <p:cNvCxnSpPr/>
          <p:nvPr/>
        </p:nvCxnSpPr>
        <p:spPr>
          <a:xfrm>
            <a:off x="7851566" y="2905171"/>
            <a:ext cx="16048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FAD772-BF6B-4022-B9D4-59A93024E4F8}"/>
              </a:ext>
            </a:extLst>
          </p:cNvPr>
          <p:cNvSpPr txBox="1"/>
          <p:nvPr/>
        </p:nvSpPr>
        <p:spPr>
          <a:xfrm>
            <a:off x="181422" y="1301392"/>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Đầu báo khói </a:t>
            </a:r>
          </a:p>
        </p:txBody>
      </p:sp>
      <p:sp>
        <p:nvSpPr>
          <p:cNvPr id="40" name="TextBox 39">
            <a:extLst>
              <a:ext uri="{FF2B5EF4-FFF2-40B4-BE49-F238E27FC236}">
                <a16:creationId xmlns:a16="http://schemas.microsoft.com/office/drawing/2014/main" id="{CCA853F9-4EAB-4A6E-BD76-1A3BA7BD07D4}"/>
              </a:ext>
            </a:extLst>
          </p:cNvPr>
          <p:cNvSpPr txBox="1"/>
          <p:nvPr/>
        </p:nvSpPr>
        <p:spPr>
          <a:xfrm>
            <a:off x="183311" y="2713078"/>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Đầu báo lửa </a:t>
            </a:r>
          </a:p>
        </p:txBody>
      </p:sp>
      <p:sp>
        <p:nvSpPr>
          <p:cNvPr id="41" name="TextBox 40">
            <a:extLst>
              <a:ext uri="{FF2B5EF4-FFF2-40B4-BE49-F238E27FC236}">
                <a16:creationId xmlns:a16="http://schemas.microsoft.com/office/drawing/2014/main" id="{A0A7DA4D-F05C-42ED-B476-63CFCF5B84D6}"/>
              </a:ext>
            </a:extLst>
          </p:cNvPr>
          <p:cNvSpPr txBox="1"/>
          <p:nvPr/>
        </p:nvSpPr>
        <p:spPr>
          <a:xfrm>
            <a:off x="197419" y="4322482"/>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Đầu báo nhiệt </a:t>
            </a:r>
          </a:p>
        </p:txBody>
      </p:sp>
      <p:sp>
        <p:nvSpPr>
          <p:cNvPr id="42" name="TextBox 41">
            <a:extLst>
              <a:ext uri="{FF2B5EF4-FFF2-40B4-BE49-F238E27FC236}">
                <a16:creationId xmlns:a16="http://schemas.microsoft.com/office/drawing/2014/main" id="{91E13C29-2954-41C8-B378-ED41655B6320}"/>
              </a:ext>
            </a:extLst>
          </p:cNvPr>
          <p:cNvSpPr txBox="1"/>
          <p:nvPr/>
        </p:nvSpPr>
        <p:spPr>
          <a:xfrm>
            <a:off x="178188" y="5690703"/>
            <a:ext cx="1561257" cy="553998"/>
          </a:xfrm>
          <a:prstGeom prst="rect">
            <a:avLst/>
          </a:prstGeom>
          <a:noFill/>
        </p:spPr>
        <p:txBody>
          <a:bodyPr wrap="square" rtlCol="0">
            <a:spAutoFit/>
          </a:bodyPr>
          <a:lstStyle/>
          <a:p>
            <a:pPr algn="ctr"/>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Nút ấn khẩn cấp </a:t>
            </a:r>
          </a:p>
        </p:txBody>
      </p:sp>
      <p:sp>
        <p:nvSpPr>
          <p:cNvPr id="43" name="TextBox 42">
            <a:extLst>
              <a:ext uri="{FF2B5EF4-FFF2-40B4-BE49-F238E27FC236}">
                <a16:creationId xmlns:a16="http://schemas.microsoft.com/office/drawing/2014/main" id="{02416E41-45FA-44A0-AEC1-F6294F508ACD}"/>
              </a:ext>
            </a:extLst>
          </p:cNvPr>
          <p:cNvSpPr txBox="1"/>
          <p:nvPr/>
        </p:nvSpPr>
        <p:spPr>
          <a:xfrm>
            <a:off x="10418630" y="1334172"/>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Còi báo cháy</a:t>
            </a:r>
          </a:p>
        </p:txBody>
      </p:sp>
      <p:sp>
        <p:nvSpPr>
          <p:cNvPr id="44" name="TextBox 43">
            <a:extLst>
              <a:ext uri="{FF2B5EF4-FFF2-40B4-BE49-F238E27FC236}">
                <a16:creationId xmlns:a16="http://schemas.microsoft.com/office/drawing/2014/main" id="{F3D6B43B-4928-4535-A0E1-2A4E19DD8EAE}"/>
              </a:ext>
            </a:extLst>
          </p:cNvPr>
          <p:cNvSpPr txBox="1"/>
          <p:nvPr/>
        </p:nvSpPr>
        <p:spPr>
          <a:xfrm>
            <a:off x="10458628" y="4269690"/>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Quạt hút khói</a:t>
            </a:r>
          </a:p>
        </p:txBody>
      </p:sp>
      <p:sp>
        <p:nvSpPr>
          <p:cNvPr id="45" name="TextBox 44">
            <a:extLst>
              <a:ext uri="{FF2B5EF4-FFF2-40B4-BE49-F238E27FC236}">
                <a16:creationId xmlns:a16="http://schemas.microsoft.com/office/drawing/2014/main" id="{35D22448-0BE0-4C7C-A1B9-83F2B1450352}"/>
              </a:ext>
            </a:extLst>
          </p:cNvPr>
          <p:cNvSpPr txBox="1"/>
          <p:nvPr/>
        </p:nvSpPr>
        <p:spPr>
          <a:xfrm>
            <a:off x="10514679" y="5550133"/>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Thingsboard </a:t>
            </a:r>
          </a:p>
        </p:txBody>
      </p:sp>
      <p:sp>
        <p:nvSpPr>
          <p:cNvPr id="46" name="TextBox 45">
            <a:extLst>
              <a:ext uri="{FF2B5EF4-FFF2-40B4-BE49-F238E27FC236}">
                <a16:creationId xmlns:a16="http://schemas.microsoft.com/office/drawing/2014/main" id="{1884658E-F3E4-4861-A103-DE927AE127FB}"/>
              </a:ext>
            </a:extLst>
          </p:cNvPr>
          <p:cNvSpPr txBox="1"/>
          <p:nvPr/>
        </p:nvSpPr>
        <p:spPr>
          <a:xfrm>
            <a:off x="10463229" y="2682784"/>
            <a:ext cx="1561257"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Đèn báo cháy </a:t>
            </a:r>
          </a:p>
        </p:txBody>
      </p:sp>
      <p:sp>
        <p:nvSpPr>
          <p:cNvPr id="47" name="TextBox 46">
            <a:extLst>
              <a:ext uri="{FF2B5EF4-FFF2-40B4-BE49-F238E27FC236}">
                <a16:creationId xmlns:a16="http://schemas.microsoft.com/office/drawing/2014/main" id="{187E3F54-5006-4A06-9A62-3D01D88F461E}"/>
              </a:ext>
            </a:extLst>
          </p:cNvPr>
          <p:cNvSpPr txBox="1"/>
          <p:nvPr/>
        </p:nvSpPr>
        <p:spPr>
          <a:xfrm>
            <a:off x="5666034" y="745525"/>
            <a:ext cx="1822409" cy="323165"/>
          </a:xfrm>
          <a:prstGeom prst="rect">
            <a:avLst/>
          </a:prstGeom>
          <a:noFill/>
        </p:spPr>
        <p:txBody>
          <a:bodyPr wrap="square" rtlCol="0">
            <a:spAutoFit/>
          </a:bodyPr>
          <a:lstStyle/>
          <a:p>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STM32F103C8T6 </a:t>
            </a:r>
          </a:p>
        </p:txBody>
      </p:sp>
      <p:sp>
        <p:nvSpPr>
          <p:cNvPr id="48" name="TextBox 47">
            <a:extLst>
              <a:ext uri="{FF2B5EF4-FFF2-40B4-BE49-F238E27FC236}">
                <a16:creationId xmlns:a16="http://schemas.microsoft.com/office/drawing/2014/main" id="{6D07E7D9-38D1-48BB-9929-48C7AFB7A1B9}"/>
              </a:ext>
            </a:extLst>
          </p:cNvPr>
          <p:cNvSpPr txBox="1"/>
          <p:nvPr/>
        </p:nvSpPr>
        <p:spPr>
          <a:xfrm>
            <a:off x="5298355" y="3151808"/>
            <a:ext cx="552704" cy="323165"/>
          </a:xfrm>
          <a:prstGeom prst="rect">
            <a:avLst/>
          </a:prstGeom>
          <a:noFill/>
        </p:spPr>
        <p:txBody>
          <a:bodyPr wrap="square" rtlCol="0">
            <a:spAutoFit/>
          </a:bodyPr>
          <a:lstStyle/>
          <a:p>
            <a:r>
              <a:rPr lang="en-US" sz="15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IN</a:t>
            </a:r>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 </a:t>
            </a:r>
          </a:p>
        </p:txBody>
      </p:sp>
      <p:sp>
        <p:nvSpPr>
          <p:cNvPr id="49" name="TextBox 48">
            <a:extLst>
              <a:ext uri="{FF2B5EF4-FFF2-40B4-BE49-F238E27FC236}">
                <a16:creationId xmlns:a16="http://schemas.microsoft.com/office/drawing/2014/main" id="{BE68BFC5-9677-472B-A8C3-BC0CB19E9BA2}"/>
              </a:ext>
            </a:extLst>
          </p:cNvPr>
          <p:cNvSpPr txBox="1"/>
          <p:nvPr/>
        </p:nvSpPr>
        <p:spPr>
          <a:xfrm>
            <a:off x="7125321" y="3154015"/>
            <a:ext cx="726245" cy="323165"/>
          </a:xfrm>
          <a:prstGeom prst="rect">
            <a:avLst/>
          </a:prstGeom>
          <a:noFill/>
        </p:spPr>
        <p:txBody>
          <a:bodyPr wrap="square" rtlCol="0">
            <a:spAutoFit/>
          </a:bodyPr>
          <a:lstStyle/>
          <a:p>
            <a:r>
              <a:rPr lang="en-US" sz="15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OUT</a:t>
            </a:r>
            <a:r>
              <a:rPr lang="en-US" sz="1500" b="1">
                <a:solidFill>
                  <a:srgbClr val="C00000"/>
                </a:solidFill>
                <a:latin typeface="Tahoma" panose="020B0604030504040204" pitchFamily="34" charset="0"/>
                <a:ea typeface="Tahoma" panose="020B0604030504040204" pitchFamily="34" charset="0"/>
                <a:cs typeface="Tahoma" panose="020B0604030504040204" pitchFamily="34" charset="0"/>
              </a:rPr>
              <a:t> </a:t>
            </a:r>
          </a:p>
        </p:txBody>
      </p:sp>
      <p:sp>
        <p:nvSpPr>
          <p:cNvPr id="54" name="TextBox 53">
            <a:extLst>
              <a:ext uri="{FF2B5EF4-FFF2-40B4-BE49-F238E27FC236}">
                <a16:creationId xmlns:a16="http://schemas.microsoft.com/office/drawing/2014/main" id="{2026A982-407C-4537-866D-69976F13765F}"/>
              </a:ext>
            </a:extLst>
          </p:cNvPr>
          <p:cNvSpPr txBox="1"/>
          <p:nvPr/>
        </p:nvSpPr>
        <p:spPr>
          <a:xfrm>
            <a:off x="3849737" y="5966558"/>
            <a:ext cx="6096000" cy="369332"/>
          </a:xfrm>
          <a:prstGeom prst="rect">
            <a:avLst/>
          </a:prstGeom>
          <a:noFill/>
        </p:spPr>
        <p:txBody>
          <a:bodyPr wrap="square">
            <a:spAutoFit/>
          </a:bodyPr>
          <a:lstStyle/>
          <a:p>
            <a:r>
              <a:rPr lang="en-US" sz="1800" i="1">
                <a:effectLst/>
                <a:latin typeface="Times New Roman" panose="02020603050405020304" pitchFamily="18" charset="0"/>
                <a:ea typeface="Calibri" panose="020F0502020204030204" pitchFamily="34" charset="0"/>
                <a:cs typeface="Times New Roman" panose="02020603050405020304" pitchFamily="18" charset="0"/>
              </a:rPr>
              <a:t>            Tổng quan hệ thống báo cháy trong đồ án</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0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par>
                                <p:cTn id="25" presetID="2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300"/>
                                        <p:tgtEl>
                                          <p:spTgt spid="14"/>
                                        </p:tgtEl>
                                      </p:cBhvr>
                                    </p:animEffect>
                                  </p:childTnLst>
                                </p:cTn>
                              </p:par>
                            </p:childTnLst>
                          </p:cTn>
                        </p:par>
                        <p:par>
                          <p:cTn id="41" fill="hold">
                            <p:stCondLst>
                              <p:cond delay="1300"/>
                            </p:stCondLst>
                            <p:childTnLst>
                              <p:par>
                                <p:cTn id="42" presetID="22" presetClass="entr" presetSubtype="8"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par>
                          <p:cTn id="45" fill="hold">
                            <p:stCondLst>
                              <p:cond delay="1800"/>
                            </p:stCondLst>
                            <p:childTnLst>
                              <p:par>
                                <p:cTn id="46" presetID="22" presetClass="entr" presetSubtype="8"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300"/>
                                        <p:tgtEl>
                                          <p:spTgt spid="17"/>
                                        </p:tgtEl>
                                      </p:cBhvr>
                                    </p:animEffect>
                                  </p:childTnLst>
                                </p:cTn>
                              </p:par>
                            </p:childTnLst>
                          </p:cTn>
                        </p:par>
                        <p:par>
                          <p:cTn id="49" fill="hold">
                            <p:stCondLst>
                              <p:cond delay="2100"/>
                            </p:stCondLst>
                            <p:childTnLst>
                              <p:par>
                                <p:cTn id="50" presetID="22" presetClass="entr" presetSubtype="1"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3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300"/>
                                        <p:tgtEl>
                                          <p:spTgt spid="19"/>
                                        </p:tgtEl>
                                      </p:cBhvr>
                                    </p:animEffect>
                                  </p:childTnLst>
                                </p:cTn>
                              </p:par>
                            </p:childTnLst>
                          </p:cTn>
                        </p:par>
                        <p:par>
                          <p:cTn id="66" fill="hold">
                            <p:stCondLst>
                              <p:cond delay="1300"/>
                            </p:stCondLst>
                            <p:childTnLst>
                              <p:par>
                                <p:cTn id="67" presetID="22" presetClass="entr" presetSubtype="8"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par>
                          <p:cTn id="70" fill="hold">
                            <p:stCondLst>
                              <p:cond delay="180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3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left)">
                                      <p:cBhvr>
                                        <p:cTn id="78" dur="500"/>
                                        <p:tgtEl>
                                          <p:spTgt spid="41"/>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300"/>
                                        <p:tgtEl>
                                          <p:spTgt spid="22"/>
                                        </p:tgtEl>
                                      </p:cBhvr>
                                    </p:animEffect>
                                  </p:childTnLst>
                                </p:cTn>
                              </p:par>
                            </p:childTnLst>
                          </p:cTn>
                        </p:par>
                        <p:par>
                          <p:cTn id="87" fill="hold">
                            <p:stCondLst>
                              <p:cond delay="1300"/>
                            </p:stCondLst>
                            <p:childTnLst>
                              <p:par>
                                <p:cTn id="88" presetID="22" presetClass="entr" presetSubtype="8"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wipe(left)">
                                      <p:cBhvr>
                                        <p:cTn id="90" dur="500"/>
                                        <p:tgtEl>
                                          <p:spTgt spid="21"/>
                                        </p:tgtEl>
                                      </p:cBhvr>
                                    </p:animEffect>
                                  </p:childTnLst>
                                </p:cTn>
                              </p:par>
                            </p:childTnLst>
                          </p:cTn>
                        </p:par>
                        <p:par>
                          <p:cTn id="91" fill="hold">
                            <p:stCondLst>
                              <p:cond delay="1800"/>
                            </p:stCondLst>
                            <p:childTnLst>
                              <p:par>
                                <p:cTn id="92" presetID="22" presetClass="entr" presetSubtype="8" fill="hold" nodeType="after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wipe(left)">
                                      <p:cBhvr>
                                        <p:cTn id="94" dur="300"/>
                                        <p:tgtEl>
                                          <p:spTgt spid="23"/>
                                        </p:tgtEl>
                                      </p:cBhvr>
                                    </p:animEffect>
                                  </p:childTnLst>
                                </p:cTn>
                              </p:par>
                            </p:childTnLst>
                          </p:cTn>
                        </p:par>
                        <p:par>
                          <p:cTn id="95" fill="hold">
                            <p:stCondLst>
                              <p:cond delay="2100"/>
                            </p:stCondLst>
                            <p:childTnLst>
                              <p:par>
                                <p:cTn id="96" presetID="22" presetClass="entr" presetSubtype="4"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down)">
                                      <p:cBhvr>
                                        <p:cTn id="98" dur="300"/>
                                        <p:tgtEl>
                                          <p:spTgt spid="2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left)">
                                      <p:cBhvr>
                                        <p:cTn id="103" dur="500"/>
                                        <p:tgtEl>
                                          <p:spTgt spid="42"/>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wipe(left)">
                                      <p:cBhvr>
                                        <p:cTn id="107" dur="500"/>
                                        <p:tgtEl>
                                          <p:spTgt spid="13"/>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left)">
                                      <p:cBhvr>
                                        <p:cTn id="111" dur="300"/>
                                        <p:tgtEl>
                                          <p:spTgt spid="25"/>
                                        </p:tgtEl>
                                      </p:cBhvr>
                                    </p:animEffect>
                                  </p:childTnLst>
                                </p:cTn>
                              </p:par>
                            </p:childTnLst>
                          </p:cTn>
                        </p:par>
                        <p:par>
                          <p:cTn id="112" fill="hold">
                            <p:stCondLst>
                              <p:cond delay="1300"/>
                            </p:stCondLst>
                            <p:childTnLst>
                              <p:par>
                                <p:cTn id="113" presetID="22" presetClass="entr" presetSubtype="4" fill="hold"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down)">
                                      <p:cBhvr>
                                        <p:cTn id="115" dur="300"/>
                                        <p:tgtEl>
                                          <p:spTgt spid="2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wipe(left)">
                                      <p:cBhvr>
                                        <p:cTn id="120" dur="500"/>
                                        <p:tgtEl>
                                          <p:spTgt spid="49"/>
                                        </p:tgtEl>
                                      </p:cBhvr>
                                    </p:animEffect>
                                  </p:childTnLst>
                                </p:cTn>
                              </p:par>
                              <p:par>
                                <p:cTn id="121" presetID="22" presetClass="entr" presetSubtype="8" fill="hold"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500"/>
                                        <p:tgtEl>
                                          <p:spTgt spid="3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300"/>
                                        <p:tgtEl>
                                          <p:spTgt spid="32"/>
                                        </p:tgtEl>
                                      </p:cBhvr>
                                    </p:animEffect>
                                  </p:childTnLst>
                                </p:cTn>
                              </p:par>
                            </p:childTnLst>
                          </p:cTn>
                        </p:par>
                        <p:par>
                          <p:cTn id="129" fill="hold">
                            <p:stCondLst>
                              <p:cond delay="300"/>
                            </p:stCondLst>
                            <p:childTnLst>
                              <p:par>
                                <p:cTn id="130" presetID="22" presetClass="entr" presetSubtype="8" fill="hold"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left)">
                                      <p:cBhvr>
                                        <p:cTn id="132" dur="300"/>
                                        <p:tgtEl>
                                          <p:spTgt spid="33"/>
                                        </p:tgtEl>
                                      </p:cBhvr>
                                    </p:animEffect>
                                  </p:childTnLst>
                                </p:cTn>
                              </p:par>
                            </p:childTnLst>
                          </p:cTn>
                        </p:par>
                        <p:par>
                          <p:cTn id="133" fill="hold">
                            <p:stCondLst>
                              <p:cond delay="600"/>
                            </p:stCondLst>
                            <p:childTnLst>
                              <p:par>
                                <p:cTn id="134" presetID="22" presetClass="entr" presetSubtype="8" fill="hold" nodeType="after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wipe(left)">
                                      <p:cBhvr>
                                        <p:cTn id="136" dur="500"/>
                                        <p:tgtEl>
                                          <p:spTgt spid="27"/>
                                        </p:tgtEl>
                                      </p:cBhvr>
                                    </p:animEffect>
                                  </p:childTnLst>
                                </p:cTn>
                              </p:par>
                            </p:childTnLst>
                          </p:cTn>
                        </p:par>
                        <p:par>
                          <p:cTn id="137" fill="hold">
                            <p:stCondLst>
                              <p:cond delay="1100"/>
                            </p:stCondLst>
                            <p:childTnLst>
                              <p:par>
                                <p:cTn id="138" presetID="22" presetClass="entr" presetSubtype="8"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wipe(left)">
                                      <p:cBhvr>
                                        <p:cTn id="140" dur="500"/>
                                        <p:tgtEl>
                                          <p:spTgt spid="43"/>
                                        </p:tgtEl>
                                      </p:cBhvr>
                                    </p:animEffect>
                                  </p:childTnLst>
                                </p:cTn>
                              </p:par>
                            </p:childTnLst>
                          </p:cTn>
                        </p:par>
                        <p:par>
                          <p:cTn id="141" fill="hold">
                            <p:stCondLst>
                              <p:cond delay="1600"/>
                            </p:stCondLst>
                            <p:childTnLst>
                              <p:par>
                                <p:cTn id="142" presetID="22" presetClass="entr" presetSubtype="8" fill="hold" nodeType="after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wipe(left)">
                                      <p:cBhvr>
                                        <p:cTn id="144" dur="300"/>
                                        <p:tgtEl>
                                          <p:spTgt spid="38"/>
                                        </p:tgtEl>
                                      </p:cBhvr>
                                    </p:animEffect>
                                  </p:childTnLst>
                                </p:cTn>
                              </p:par>
                            </p:childTnLst>
                          </p:cTn>
                        </p:par>
                        <p:par>
                          <p:cTn id="145" fill="hold">
                            <p:stCondLst>
                              <p:cond delay="1900"/>
                            </p:stCondLst>
                            <p:childTnLst>
                              <p:par>
                                <p:cTn id="146" presetID="22" presetClass="entr" presetSubtype="8" fill="hold" nodeType="afterEffect">
                                  <p:stCondLst>
                                    <p:cond delay="0"/>
                                  </p:stCondLst>
                                  <p:childTnLst>
                                    <p:set>
                                      <p:cBhvr>
                                        <p:cTn id="147" dur="1" fill="hold">
                                          <p:stCondLst>
                                            <p:cond delay="0"/>
                                          </p:stCondLst>
                                        </p:cTn>
                                        <p:tgtEl>
                                          <p:spTgt spid="30"/>
                                        </p:tgtEl>
                                        <p:attrNameLst>
                                          <p:attrName>style.visibility</p:attrName>
                                        </p:attrNameLst>
                                      </p:cBhvr>
                                      <p:to>
                                        <p:strVal val="visible"/>
                                      </p:to>
                                    </p:set>
                                    <p:animEffect transition="in" filter="wipe(left)">
                                      <p:cBhvr>
                                        <p:cTn id="148" dur="500"/>
                                        <p:tgtEl>
                                          <p:spTgt spid="30"/>
                                        </p:tgtEl>
                                      </p:cBhvr>
                                    </p:animEffect>
                                  </p:childTnLst>
                                </p:cTn>
                              </p:par>
                            </p:childTnLst>
                          </p:cTn>
                        </p:par>
                        <p:par>
                          <p:cTn id="149" fill="hold">
                            <p:stCondLst>
                              <p:cond delay="2400"/>
                            </p:stCondLst>
                            <p:childTnLst>
                              <p:par>
                                <p:cTn id="150" presetID="22" presetClass="entr" presetSubtype="8"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wipe(left)">
                                      <p:cBhvr>
                                        <p:cTn id="152" dur="500"/>
                                        <p:tgtEl>
                                          <p:spTgt spid="46"/>
                                        </p:tgtEl>
                                      </p:cBhvr>
                                    </p:animEffect>
                                  </p:childTnLst>
                                </p:cTn>
                              </p:par>
                            </p:childTnLst>
                          </p:cTn>
                        </p:par>
                        <p:par>
                          <p:cTn id="153" fill="hold">
                            <p:stCondLst>
                              <p:cond delay="2900"/>
                            </p:stCondLst>
                            <p:childTnLst>
                              <p:par>
                                <p:cTn id="154" presetID="22" presetClass="entr" presetSubtype="1" fill="hold"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up)">
                                      <p:cBhvr>
                                        <p:cTn id="156" dur="300"/>
                                        <p:tgtEl>
                                          <p:spTgt spid="35"/>
                                        </p:tgtEl>
                                      </p:cBhvr>
                                    </p:animEffect>
                                  </p:childTnLst>
                                </p:cTn>
                              </p:par>
                            </p:childTnLst>
                          </p:cTn>
                        </p:par>
                        <p:par>
                          <p:cTn id="157" fill="hold">
                            <p:stCondLst>
                              <p:cond delay="3200"/>
                            </p:stCondLst>
                            <p:childTnLst>
                              <p:par>
                                <p:cTn id="158" presetID="22" presetClass="entr" presetSubtype="8" fill="hold" nodeType="after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left)">
                                      <p:cBhvr>
                                        <p:cTn id="160" dur="300"/>
                                        <p:tgtEl>
                                          <p:spTgt spid="34"/>
                                        </p:tgtEl>
                                      </p:cBhvr>
                                    </p:animEffect>
                                  </p:childTnLst>
                                </p:cTn>
                              </p:par>
                            </p:childTnLst>
                          </p:cTn>
                        </p:par>
                        <p:par>
                          <p:cTn id="161" fill="hold">
                            <p:stCondLst>
                              <p:cond delay="3500"/>
                            </p:stCondLst>
                            <p:childTnLst>
                              <p:par>
                                <p:cTn id="162" presetID="22" presetClass="entr" presetSubtype="8" fill="hold" nodeType="afterEffect">
                                  <p:stCondLst>
                                    <p:cond delay="0"/>
                                  </p:stCondLst>
                                  <p:childTnLst>
                                    <p:set>
                                      <p:cBhvr>
                                        <p:cTn id="163" dur="1" fill="hold">
                                          <p:stCondLst>
                                            <p:cond delay="0"/>
                                          </p:stCondLst>
                                        </p:cTn>
                                        <p:tgtEl>
                                          <p:spTgt spid="28"/>
                                        </p:tgtEl>
                                        <p:attrNameLst>
                                          <p:attrName>style.visibility</p:attrName>
                                        </p:attrNameLst>
                                      </p:cBhvr>
                                      <p:to>
                                        <p:strVal val="visible"/>
                                      </p:to>
                                    </p:set>
                                    <p:animEffect transition="in" filter="wipe(left)">
                                      <p:cBhvr>
                                        <p:cTn id="164" dur="500"/>
                                        <p:tgtEl>
                                          <p:spTgt spid="28"/>
                                        </p:tgtEl>
                                      </p:cBhvr>
                                    </p:animEffect>
                                  </p:childTnLst>
                                </p:cTn>
                              </p:par>
                            </p:childTnLst>
                          </p:cTn>
                        </p:par>
                        <p:par>
                          <p:cTn id="165" fill="hold">
                            <p:stCondLst>
                              <p:cond delay="4000"/>
                            </p:stCondLst>
                            <p:childTnLst>
                              <p:par>
                                <p:cTn id="166" presetID="22" presetClass="entr" presetSubtype="8" fill="hold" grpId="0" nodeType="after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ipe(left)">
                                      <p:cBhvr>
                                        <p:cTn id="168" dur="500"/>
                                        <p:tgtEl>
                                          <p:spTgt spid="44"/>
                                        </p:tgtEl>
                                      </p:cBhvr>
                                    </p:animEffect>
                                  </p:childTnLst>
                                </p:cTn>
                              </p:par>
                            </p:childTnLst>
                          </p:cTn>
                        </p:par>
                        <p:par>
                          <p:cTn id="169" fill="hold">
                            <p:stCondLst>
                              <p:cond delay="4500"/>
                            </p:stCondLst>
                            <p:childTnLst>
                              <p:par>
                                <p:cTn id="170" presetID="22" presetClass="entr" presetSubtype="1" fill="hold" nodeType="after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wipe(up)">
                                      <p:cBhvr>
                                        <p:cTn id="172" dur="300"/>
                                        <p:tgtEl>
                                          <p:spTgt spid="37"/>
                                        </p:tgtEl>
                                      </p:cBhvr>
                                    </p:animEffect>
                                  </p:childTnLst>
                                </p:cTn>
                              </p:par>
                            </p:childTnLst>
                          </p:cTn>
                        </p:par>
                        <p:par>
                          <p:cTn id="173" fill="hold">
                            <p:stCondLst>
                              <p:cond delay="4800"/>
                            </p:stCondLst>
                            <p:childTnLst>
                              <p:par>
                                <p:cTn id="174" presetID="22" presetClass="entr" presetSubtype="8" fill="hold" nodeType="afterEffect">
                                  <p:stCondLst>
                                    <p:cond delay="0"/>
                                  </p:stCondLst>
                                  <p:childTnLst>
                                    <p:set>
                                      <p:cBhvr>
                                        <p:cTn id="175" dur="1" fill="hold">
                                          <p:stCondLst>
                                            <p:cond delay="0"/>
                                          </p:stCondLst>
                                        </p:cTn>
                                        <p:tgtEl>
                                          <p:spTgt spid="36"/>
                                        </p:tgtEl>
                                        <p:attrNameLst>
                                          <p:attrName>style.visibility</p:attrName>
                                        </p:attrNameLst>
                                      </p:cBhvr>
                                      <p:to>
                                        <p:strVal val="visible"/>
                                      </p:to>
                                    </p:set>
                                    <p:animEffect transition="in" filter="wipe(left)">
                                      <p:cBhvr>
                                        <p:cTn id="176" dur="300"/>
                                        <p:tgtEl>
                                          <p:spTgt spid="36"/>
                                        </p:tgtEl>
                                      </p:cBhvr>
                                    </p:animEffect>
                                  </p:childTnLst>
                                </p:cTn>
                              </p:par>
                            </p:childTnLst>
                          </p:cTn>
                        </p:par>
                        <p:par>
                          <p:cTn id="177" fill="hold">
                            <p:stCondLst>
                              <p:cond delay="5100"/>
                            </p:stCondLst>
                            <p:childTnLst>
                              <p:par>
                                <p:cTn id="178" presetID="22" presetClass="entr" presetSubtype="8" fill="hold" nodeType="after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wipe(left)">
                                      <p:cBhvr>
                                        <p:cTn id="180" dur="500"/>
                                        <p:tgtEl>
                                          <p:spTgt spid="29"/>
                                        </p:tgtEl>
                                      </p:cBhvr>
                                    </p:animEffect>
                                  </p:childTnLst>
                                </p:cTn>
                              </p:par>
                            </p:childTnLst>
                          </p:cTn>
                        </p:par>
                        <p:par>
                          <p:cTn id="181" fill="hold">
                            <p:stCondLst>
                              <p:cond delay="5600"/>
                            </p:stCondLst>
                            <p:childTnLst>
                              <p:par>
                                <p:cTn id="182" presetID="22" presetClass="entr" presetSubtype="8" fill="hold" grpId="0" nodeType="afterEffect">
                                  <p:stCondLst>
                                    <p:cond delay="0"/>
                                  </p:stCondLst>
                                  <p:childTnLst>
                                    <p:set>
                                      <p:cBhvr>
                                        <p:cTn id="183" dur="1" fill="hold">
                                          <p:stCondLst>
                                            <p:cond delay="0"/>
                                          </p:stCondLst>
                                        </p:cTn>
                                        <p:tgtEl>
                                          <p:spTgt spid="45"/>
                                        </p:tgtEl>
                                        <p:attrNameLst>
                                          <p:attrName>style.visibility</p:attrName>
                                        </p:attrNameLst>
                                      </p:cBhvr>
                                      <p:to>
                                        <p:strVal val="visible"/>
                                      </p:to>
                                    </p:set>
                                    <p:animEffect transition="in" filter="wipe(left)">
                                      <p:cBhvr>
                                        <p:cTn id="1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442246" cy="6857997"/>
          </a:xfrm>
          <a:prstGeom prst="rect">
            <a:avLst/>
          </a:prstGeom>
        </p:spPr>
      </p:pic>
      <p:sp>
        <p:nvSpPr>
          <p:cNvPr id="3" name="object 3"/>
          <p:cNvSpPr txBox="1">
            <a:spLocks noGrp="1"/>
          </p:cNvSpPr>
          <p:nvPr>
            <p:ph type="title"/>
          </p:nvPr>
        </p:nvSpPr>
        <p:spPr>
          <a:xfrm>
            <a:off x="3182238" y="194818"/>
            <a:ext cx="6342762" cy="505267"/>
          </a:xfrm>
          <a:prstGeom prst="rect">
            <a:avLst/>
          </a:prstGeom>
        </p:spPr>
        <p:txBody>
          <a:bodyPr vert="horz" wrap="square" lIns="0" tIns="12700" rIns="0" bIns="0" rtlCol="0">
            <a:spAutoFit/>
          </a:bodyPr>
          <a:lstStyle/>
          <a:p>
            <a:pPr marL="4328160">
              <a:lnSpc>
                <a:spcPct val="100000"/>
              </a:lnSpc>
              <a:spcBef>
                <a:spcPts val="100"/>
              </a:spcBef>
            </a:pPr>
            <a:r>
              <a:rPr lang="en-US" spc="-80"/>
              <a:t>Nội dung</a:t>
            </a:r>
            <a:endParaRPr spc="-100" dirty="0"/>
          </a:p>
        </p:txBody>
      </p:sp>
      <p:sp>
        <p:nvSpPr>
          <p:cNvPr id="4" name="object 4"/>
          <p:cNvSpPr txBox="1"/>
          <p:nvPr/>
        </p:nvSpPr>
        <p:spPr>
          <a:xfrm>
            <a:off x="5574538" y="1266824"/>
            <a:ext cx="6018783" cy="45212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254">
                <a:solidFill>
                  <a:srgbClr val="BEBEBE"/>
                </a:solidFill>
                <a:latin typeface="Tahoma"/>
                <a:cs typeface="Tahoma"/>
              </a:rPr>
              <a:t>1</a:t>
            </a:r>
            <a:r>
              <a:rPr sz="2800" b="1" spc="-125">
                <a:solidFill>
                  <a:srgbClr val="BEBEBE"/>
                </a:solidFill>
                <a:latin typeface="Tahoma"/>
                <a:cs typeface="Tahoma"/>
              </a:rPr>
              <a:t>.</a:t>
            </a:r>
            <a:r>
              <a:rPr lang="en-US" sz="2800" b="1" spc="-125">
                <a:solidFill>
                  <a:srgbClr val="BEBEBE"/>
                </a:solidFill>
                <a:latin typeface="Tahoma"/>
                <a:cs typeface="Tahoma"/>
              </a:rPr>
              <a:t>  Tổng quan hệ thống báo cháy</a:t>
            </a:r>
            <a:r>
              <a:rPr sz="2800" b="1">
                <a:solidFill>
                  <a:srgbClr val="BEBEBE"/>
                </a:solidFill>
                <a:latin typeface="Tahoma"/>
                <a:cs typeface="Tahoma"/>
              </a:rPr>
              <a:t>	</a:t>
            </a:r>
            <a:endParaRPr sz="2800">
              <a:latin typeface="Tahoma"/>
              <a:cs typeface="Tahoma"/>
            </a:endParaRPr>
          </a:p>
        </p:txBody>
      </p:sp>
      <p:sp>
        <p:nvSpPr>
          <p:cNvPr id="5" name="object 5"/>
          <p:cNvSpPr txBox="1"/>
          <p:nvPr/>
        </p:nvSpPr>
        <p:spPr>
          <a:xfrm>
            <a:off x="5552338" y="2362200"/>
            <a:ext cx="5572862"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sz="2800" b="1" spc="-190" dirty="0">
                <a:latin typeface="Tahoma"/>
                <a:cs typeface="Tahoma"/>
              </a:rPr>
              <a:t>2.</a:t>
            </a:r>
            <a:r>
              <a:rPr sz="2800" b="1" spc="-190">
                <a:latin typeface="Tahoma"/>
                <a:cs typeface="Tahoma"/>
              </a:rPr>
              <a:t>	</a:t>
            </a:r>
            <a:r>
              <a:rPr lang="en-US" sz="2800" b="1" spc="-120">
                <a:latin typeface="Tahoma"/>
                <a:cs typeface="Tahoma"/>
              </a:rPr>
              <a:t>Thiết kế phần cứng hệ thống</a:t>
            </a:r>
            <a:endParaRPr sz="2800">
              <a:latin typeface="Tahoma"/>
              <a:cs typeface="Tahoma"/>
            </a:endParaRPr>
          </a:p>
        </p:txBody>
      </p:sp>
      <p:sp>
        <p:nvSpPr>
          <p:cNvPr id="6" name="object 6"/>
          <p:cNvSpPr txBox="1"/>
          <p:nvPr/>
        </p:nvSpPr>
        <p:spPr>
          <a:xfrm>
            <a:off x="5574538" y="3449828"/>
            <a:ext cx="5572862" cy="2397451"/>
          </a:xfrm>
          <a:prstGeom prst="rect">
            <a:avLst/>
          </a:prstGeom>
        </p:spPr>
        <p:txBody>
          <a:bodyPr vert="horz" wrap="square" lIns="0" tIns="12065" rIns="0" bIns="0" rtlCol="0">
            <a:spAutoFit/>
          </a:bodyPr>
          <a:lstStyle/>
          <a:p>
            <a:pPr marL="527685" indent="-515620">
              <a:lnSpc>
                <a:spcPct val="100000"/>
              </a:lnSpc>
              <a:spcBef>
                <a:spcPts val="95"/>
              </a:spcBef>
              <a:buAutoNum type="arabicPeriod" startAt="3"/>
              <a:tabLst>
                <a:tab pos="527685" algn="l"/>
                <a:tab pos="528320" algn="l"/>
              </a:tabLst>
            </a:pPr>
            <a:r>
              <a:rPr lang="en-US" sz="2800" b="1" spc="-114">
                <a:solidFill>
                  <a:srgbClr val="BEBEBE"/>
                </a:solidFill>
                <a:latin typeface="Tahoma"/>
                <a:cs typeface="Tahoma"/>
              </a:rPr>
              <a:t>Thiết kế phần mềm hệ thống</a:t>
            </a:r>
            <a:endParaRPr sz="2800">
              <a:latin typeface="Tahoma"/>
              <a:cs typeface="Tahoma"/>
            </a:endParaRPr>
          </a:p>
          <a:p>
            <a:pPr>
              <a:lnSpc>
                <a:spcPct val="100000"/>
              </a:lnSpc>
              <a:spcBef>
                <a:spcPts val="40"/>
              </a:spcBef>
              <a:buClr>
                <a:srgbClr val="BEBEBE"/>
              </a:buClr>
              <a:buFont typeface="Tahoma"/>
              <a:buAutoNum type="arabicPeriod" startAt="3"/>
            </a:pPr>
            <a:endParaRPr sz="4300">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quả đạt được</a:t>
            </a:r>
          </a:p>
          <a:p>
            <a:pPr marL="527685" indent="-515620">
              <a:lnSpc>
                <a:spcPct val="100000"/>
              </a:lnSpc>
              <a:buAutoNum type="arabicPeriod" startAt="3"/>
              <a:tabLst>
                <a:tab pos="527685" algn="l"/>
                <a:tab pos="528320" algn="l"/>
              </a:tabLst>
            </a:pPr>
            <a:endParaRPr lang="en-US" sz="2800" b="1" spc="-70">
              <a:solidFill>
                <a:srgbClr val="BEBEBE"/>
              </a:solidFill>
              <a:latin typeface="Tahoma"/>
              <a:cs typeface="Tahoma"/>
            </a:endParaRPr>
          </a:p>
          <a:p>
            <a:pPr marL="527685" indent="-515620">
              <a:lnSpc>
                <a:spcPct val="100000"/>
              </a:lnSpc>
              <a:buAutoNum type="arabicPeriod" startAt="3"/>
              <a:tabLst>
                <a:tab pos="527685" algn="l"/>
                <a:tab pos="528320" algn="l"/>
              </a:tabLst>
            </a:pPr>
            <a:r>
              <a:rPr lang="en-US" sz="2800" b="1" spc="-70">
                <a:solidFill>
                  <a:srgbClr val="BEBEBE"/>
                </a:solidFill>
                <a:latin typeface="Tahoma"/>
                <a:cs typeface="Tahoma"/>
              </a:rPr>
              <a:t>Kết luận</a:t>
            </a:r>
            <a:endParaRPr sz="2800">
              <a:latin typeface="Tahoma"/>
              <a:cs typeface="Tahoma"/>
            </a:endParaRPr>
          </a:p>
        </p:txBody>
      </p:sp>
      <p:sp>
        <p:nvSpPr>
          <p:cNvPr id="31" name="object 3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fld id="{81D60167-4931-47E6-BA6A-407CBD079E47}" type="slidenum">
              <a:rPr spc="-70" dirty="0"/>
              <a:t>7</a:t>
            </a:fld>
            <a:endParaRPr spc="-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Sơ đồ khối tổng quan hệ thống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8" name="Rectangle: Rounded Corners 17">
            <a:extLst>
              <a:ext uri="{FF2B5EF4-FFF2-40B4-BE49-F238E27FC236}">
                <a16:creationId xmlns:a16="http://schemas.microsoft.com/office/drawing/2014/main" id="{D6AE2FCC-830D-46B5-80D0-FAA428C1B00B}"/>
              </a:ext>
            </a:extLst>
          </p:cNvPr>
          <p:cNvSpPr/>
          <p:nvPr/>
        </p:nvSpPr>
        <p:spPr>
          <a:xfrm>
            <a:off x="4688840" y="3149600"/>
            <a:ext cx="2519680" cy="87376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5">
                    <a:lumMod val="50000"/>
                  </a:schemeClr>
                </a:solidFill>
              </a:rPr>
              <a:t>Khối vi xử lý (MCU)</a:t>
            </a:r>
          </a:p>
        </p:txBody>
      </p:sp>
      <p:sp>
        <p:nvSpPr>
          <p:cNvPr id="19" name="Rectangle: Rounded Corners 18">
            <a:extLst>
              <a:ext uri="{FF2B5EF4-FFF2-40B4-BE49-F238E27FC236}">
                <a16:creationId xmlns:a16="http://schemas.microsoft.com/office/drawing/2014/main" id="{21B88CD6-B3EE-4560-B32C-5748DC8C0FC2}"/>
              </a:ext>
            </a:extLst>
          </p:cNvPr>
          <p:cNvSpPr/>
          <p:nvPr/>
        </p:nvSpPr>
        <p:spPr>
          <a:xfrm>
            <a:off x="8240222" y="3269211"/>
            <a:ext cx="1696720" cy="635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5">
                    <a:lumMod val="50000"/>
                  </a:schemeClr>
                </a:solidFill>
              </a:rPr>
              <a:t>Khối cảm biến</a:t>
            </a:r>
          </a:p>
        </p:txBody>
      </p:sp>
      <p:sp>
        <p:nvSpPr>
          <p:cNvPr id="20" name="Rectangle: Rounded Corners 19">
            <a:extLst>
              <a:ext uri="{FF2B5EF4-FFF2-40B4-BE49-F238E27FC236}">
                <a16:creationId xmlns:a16="http://schemas.microsoft.com/office/drawing/2014/main" id="{7F2838E6-857B-448D-B2CA-92F4EE210782}"/>
              </a:ext>
            </a:extLst>
          </p:cNvPr>
          <p:cNvSpPr/>
          <p:nvPr/>
        </p:nvSpPr>
        <p:spPr>
          <a:xfrm>
            <a:off x="4698076" y="5085080"/>
            <a:ext cx="2519680" cy="78232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5">
                    <a:lumMod val="50000"/>
                  </a:schemeClr>
                </a:solidFill>
              </a:rPr>
              <a:t>Khối nguồn</a:t>
            </a:r>
          </a:p>
        </p:txBody>
      </p:sp>
      <p:sp>
        <p:nvSpPr>
          <p:cNvPr id="21" name="Rectangle: Rounded Corners 20">
            <a:extLst>
              <a:ext uri="{FF2B5EF4-FFF2-40B4-BE49-F238E27FC236}">
                <a16:creationId xmlns:a16="http://schemas.microsoft.com/office/drawing/2014/main" id="{D1789647-2430-411A-AA4F-D0914781AF60}"/>
              </a:ext>
            </a:extLst>
          </p:cNvPr>
          <p:cNvSpPr/>
          <p:nvPr/>
        </p:nvSpPr>
        <p:spPr>
          <a:xfrm>
            <a:off x="1930400" y="3268980"/>
            <a:ext cx="1798320" cy="635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5">
                    <a:lumMod val="50000"/>
                  </a:schemeClr>
                </a:solidFill>
              </a:rPr>
              <a:t>Khối truyền thông</a:t>
            </a:r>
          </a:p>
        </p:txBody>
      </p:sp>
      <p:sp>
        <p:nvSpPr>
          <p:cNvPr id="22" name="Rectangle: Rounded Corners 21">
            <a:extLst>
              <a:ext uri="{FF2B5EF4-FFF2-40B4-BE49-F238E27FC236}">
                <a16:creationId xmlns:a16="http://schemas.microsoft.com/office/drawing/2014/main" id="{E4820557-AE6D-433A-9B0B-C9627929F064}"/>
              </a:ext>
            </a:extLst>
          </p:cNvPr>
          <p:cNvSpPr/>
          <p:nvPr/>
        </p:nvSpPr>
        <p:spPr>
          <a:xfrm>
            <a:off x="4831080" y="1713230"/>
            <a:ext cx="2093884" cy="71374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5">
                    <a:lumMod val="50000"/>
                  </a:schemeClr>
                </a:solidFill>
              </a:rPr>
              <a:t>Khối cảnh báo</a:t>
            </a:r>
          </a:p>
        </p:txBody>
      </p:sp>
      <p:sp>
        <p:nvSpPr>
          <p:cNvPr id="23" name="Rectangle: Rounded Corners 22">
            <a:extLst>
              <a:ext uri="{FF2B5EF4-FFF2-40B4-BE49-F238E27FC236}">
                <a16:creationId xmlns:a16="http://schemas.microsoft.com/office/drawing/2014/main" id="{345C2163-1EC1-42CA-AF26-B1F5E0B71482}"/>
              </a:ext>
            </a:extLst>
          </p:cNvPr>
          <p:cNvSpPr/>
          <p:nvPr/>
        </p:nvSpPr>
        <p:spPr>
          <a:xfrm>
            <a:off x="1447801" y="1379220"/>
            <a:ext cx="9144000" cy="326898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F952017-04DB-455E-B277-2524B190B54D}"/>
              </a:ext>
            </a:extLst>
          </p:cNvPr>
          <p:cNvCxnSpPr>
            <a:cxnSpLocks/>
            <a:endCxn id="18" idx="0"/>
          </p:cNvCxnSpPr>
          <p:nvPr/>
        </p:nvCxnSpPr>
        <p:spPr>
          <a:xfrm flipH="1">
            <a:off x="5948680" y="2435860"/>
            <a:ext cx="9236" cy="71374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46B129-C88E-48D3-B718-A7D8DAF9312B}"/>
              </a:ext>
            </a:extLst>
          </p:cNvPr>
          <p:cNvCxnSpPr>
            <a:cxnSpLocks/>
            <a:stCxn id="21" idx="3"/>
            <a:endCxn id="18" idx="1"/>
          </p:cNvCxnSpPr>
          <p:nvPr/>
        </p:nvCxnSpPr>
        <p:spPr>
          <a:xfrm>
            <a:off x="3728720" y="3586480"/>
            <a:ext cx="960120"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F23A6FE-D1D6-4D16-9A63-6362D0536772}"/>
              </a:ext>
            </a:extLst>
          </p:cNvPr>
          <p:cNvCxnSpPr>
            <a:cxnSpLocks/>
          </p:cNvCxnSpPr>
          <p:nvPr/>
        </p:nvCxnSpPr>
        <p:spPr>
          <a:xfrm flipH="1">
            <a:off x="7208521" y="3586480"/>
            <a:ext cx="1031701"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5ADAD3-A33F-4ADF-90F9-AA2AE63099A1}"/>
              </a:ext>
            </a:extLst>
          </p:cNvPr>
          <p:cNvCxnSpPr>
            <a:cxnSpLocks/>
            <a:stCxn id="20" idx="0"/>
          </p:cNvCxnSpPr>
          <p:nvPr/>
        </p:nvCxnSpPr>
        <p:spPr>
          <a:xfrm flipV="1">
            <a:off x="5957916" y="4648200"/>
            <a:ext cx="0" cy="43688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C6F157A-C238-42AD-8872-641445B33E89}"/>
              </a:ext>
            </a:extLst>
          </p:cNvPr>
          <p:cNvSpPr txBox="1"/>
          <p:nvPr/>
        </p:nvSpPr>
        <p:spPr>
          <a:xfrm>
            <a:off x="3876964" y="5985748"/>
            <a:ext cx="6096000" cy="369332"/>
          </a:xfrm>
          <a:prstGeom prst="rect">
            <a:avLst/>
          </a:prstGeom>
          <a:noFill/>
        </p:spPr>
        <p:txBody>
          <a:bodyPr wrap="square">
            <a:spAutoFit/>
          </a:bodyPr>
          <a:lstStyle/>
          <a:p>
            <a:r>
              <a:rPr lang="en-US" sz="1800" i="1">
                <a:effectLst/>
                <a:latin typeface="Times New Roman" panose="02020603050405020304" pitchFamily="18" charset="0"/>
                <a:ea typeface="Calibri" panose="020F0502020204030204" pitchFamily="34" charset="0"/>
                <a:cs typeface="Times New Roman" panose="02020603050405020304" pitchFamily="18" charset="0"/>
              </a:rPr>
              <a:t>           Sơ đồ khối tổng quan hệ thống</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99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338736" y="104711"/>
            <a:ext cx="11514528" cy="436098"/>
          </a:xfrm>
        </p:spPr>
        <p:txBody>
          <a:bodyPr/>
          <a:lstStyle/>
          <a:p>
            <a:r>
              <a:rPr lang="en-US">
                <a:latin typeface="Times New Roman" panose="02020603050405020304" pitchFamily="18" charset="0"/>
                <a:cs typeface="Times New Roman" panose="02020603050405020304" pitchFamily="18" charset="0"/>
              </a:rPr>
              <a:t>Phần mềm sử dụng</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4" name="Picture 13" descr="Giới thiệu phần mềm Altium Designer">
            <a:extLst>
              <a:ext uri="{FF2B5EF4-FFF2-40B4-BE49-F238E27FC236}">
                <a16:creationId xmlns:a16="http://schemas.microsoft.com/office/drawing/2014/main" id="{C9CF857F-42C1-4AF2-AFFD-D9C2933234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78889" y="1103078"/>
            <a:ext cx="4813111" cy="4813111"/>
          </a:xfrm>
          <a:prstGeom prst="rect">
            <a:avLst/>
          </a:prstGeom>
          <a:noFill/>
          <a:ln>
            <a:noFill/>
          </a:ln>
        </p:spPr>
      </p:pic>
      <p:sp>
        <p:nvSpPr>
          <p:cNvPr id="16" name="TextBox 15">
            <a:extLst>
              <a:ext uri="{FF2B5EF4-FFF2-40B4-BE49-F238E27FC236}">
                <a16:creationId xmlns:a16="http://schemas.microsoft.com/office/drawing/2014/main" id="{767ABBEE-BBE0-44AB-B5DB-FFD1E43D3CC9}"/>
              </a:ext>
            </a:extLst>
          </p:cNvPr>
          <p:cNvSpPr txBox="1"/>
          <p:nvPr/>
        </p:nvSpPr>
        <p:spPr>
          <a:xfrm>
            <a:off x="389536" y="1179279"/>
            <a:ext cx="6722464" cy="4675126"/>
          </a:xfrm>
          <a:prstGeom prst="rect">
            <a:avLst/>
          </a:prstGeom>
          <a:noFill/>
        </p:spPr>
        <p:txBody>
          <a:bodyPr wrap="square">
            <a:spAutoFit/>
          </a:bodyPr>
          <a:lstStyle/>
          <a:p>
            <a:pPr algn="just">
              <a:lnSpc>
                <a:spcPct val="107000"/>
              </a:lnSpc>
              <a:spcBef>
                <a:spcPts val="600"/>
              </a:spcBef>
              <a:spcAft>
                <a:spcPts val="600"/>
              </a:spcAft>
            </a:pP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Altium Designer có một số đặc trưng sau:</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Wingdings" panose="05000000000000000000" pitchFamily="2" charset="2"/>
              <a:buChar char=""/>
            </a:pP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Giao diện thiết kế, quản lý và chỉnh sửa thân thiện, dễ dàng biên dịch, quản lý file</a:t>
            </a:r>
            <a:r>
              <a:rPr lang="en-US" sz="220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07000"/>
              </a:lnSpc>
              <a:spcBef>
                <a:spcPts val="600"/>
              </a:spcBef>
              <a:spcAft>
                <a:spcPts val="600"/>
              </a:spcAft>
              <a:buFont typeface="Wingdings" panose="05000000000000000000" pitchFamily="2" charset="2"/>
              <a:buChar char=""/>
            </a:pP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Hỗ trợ mạnh mẽ cho việc thiết kế tự động, đi dây tự động theo thuật toán tối ưu, phân tích lắp ráp linh kiện. </a:t>
            </a:r>
          </a:p>
          <a:p>
            <a:pPr marL="342900" lvl="0" indent="-342900" algn="just">
              <a:lnSpc>
                <a:spcPct val="107000"/>
              </a:lnSpc>
              <a:spcBef>
                <a:spcPts val="600"/>
              </a:spcBef>
              <a:spcAft>
                <a:spcPts val="600"/>
              </a:spcAft>
              <a:buFont typeface="Wingdings" panose="05000000000000000000" pitchFamily="2" charset="2"/>
              <a:buChar char=""/>
            </a:pP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Mở, xem và in các file thiết kế mạch dễ dàng với đầy đủ các thông tin linh kiện, netlist, dữ liệu bản vẽ, kích thước, số lượng…</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Wingdings" panose="05000000000000000000" pitchFamily="2" charset="2"/>
              <a:buChar char=""/>
            </a:pP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Đặt và sửa đối tượng trên các lớp cơ khí, định nghĩa các luật thiết kế, tùy chỉnh các lớp mạch in, chuyển từ schematic sang PCB, đặt vị trí linh kiện trên PCB.</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5D7E01B-865B-4906-830C-892153C7FA45}"/>
              </a:ext>
            </a:extLst>
          </p:cNvPr>
          <p:cNvSpPr txBox="1"/>
          <p:nvPr/>
        </p:nvSpPr>
        <p:spPr>
          <a:xfrm>
            <a:off x="8271864" y="5996662"/>
            <a:ext cx="3581400" cy="369332"/>
          </a:xfrm>
          <a:prstGeom prst="rect">
            <a:avLst/>
          </a:prstGeom>
          <a:noFill/>
        </p:spPr>
        <p:txBody>
          <a:bodyPr wrap="square">
            <a:spAutoFit/>
          </a:bodyPr>
          <a:lstStyle/>
          <a:p>
            <a:r>
              <a:rPr lang="en-US" sz="1800" i="1">
                <a:effectLst/>
                <a:latin typeface="Times New Roman" panose="02020603050405020304" pitchFamily="18" charset="0"/>
                <a:ea typeface="Calibri" panose="020F0502020204030204" pitchFamily="34" charset="0"/>
                <a:cs typeface="Times New Roman" panose="02020603050405020304" pitchFamily="18" charset="0"/>
              </a:rPr>
              <a:t>        Phần mềm Altium</a:t>
            </a:r>
            <a:endParaRPr lang="en-US" sz="18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178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1668</TotalTime>
  <Words>1653</Words>
  <Application>Microsoft Office PowerPoint</Application>
  <PresentationFormat>Widescreen</PresentationFormat>
  <Paragraphs>213</Paragraphs>
  <Slides>26</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Lato</vt:lpstr>
      <vt:lpstr>Symbol</vt:lpstr>
      <vt:lpstr>Tahoma</vt:lpstr>
      <vt:lpstr>Times New Roman</vt:lpstr>
      <vt:lpstr>Wingdings</vt:lpstr>
      <vt:lpstr>Office Theme</vt:lpstr>
      <vt:lpstr>1_Office Theme</vt:lpstr>
      <vt:lpstr>PowerPoint Presentation</vt:lpstr>
      <vt:lpstr>Nội dung</vt:lpstr>
      <vt:lpstr>Nội dung</vt:lpstr>
      <vt:lpstr>Tổng quan hệ thống báo cháy</vt:lpstr>
      <vt:lpstr>Tổng quan hệ thống báo cháy</vt:lpstr>
      <vt:lpstr>Tổng quan hệ thống báo cháy trong đồ án</vt:lpstr>
      <vt:lpstr>Nội dung</vt:lpstr>
      <vt:lpstr>Sơ đồ khối tổng quan hệ thống</vt:lpstr>
      <vt:lpstr>Phần mềm sử dụng</vt:lpstr>
      <vt:lpstr>Sơ đồ nguyên lý</vt:lpstr>
      <vt:lpstr>Lựa chọn thiết bị</vt:lpstr>
      <vt:lpstr>Lựa chọn thiết bị</vt:lpstr>
      <vt:lpstr>Lựa chọn thiết bị</vt:lpstr>
      <vt:lpstr>Lựa chọn thiết bị</vt:lpstr>
      <vt:lpstr>Sơ đồ đi dây</vt:lpstr>
      <vt:lpstr>Sơ đồ mạch PCB</vt:lpstr>
      <vt:lpstr>Nội dung</vt:lpstr>
      <vt:lpstr>Phần mềm sử dụng</vt:lpstr>
      <vt:lpstr>Lưu đồ hoạt động</vt:lpstr>
      <vt:lpstr>Nội dung</vt:lpstr>
      <vt:lpstr>Kết quả đạt được</vt:lpstr>
      <vt:lpstr>Kết quả đạt được</vt:lpstr>
      <vt:lpstr>Nội dung</vt:lpstr>
      <vt:lpstr>Hạn chế </vt:lpstr>
      <vt:lpstr>Hướng phát triển đề tài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Do Hong Phuong 20202490</cp:lastModifiedBy>
  <cp:revision>66</cp:revision>
  <dcterms:created xsi:type="dcterms:W3CDTF">2023-04-09T10:53:51Z</dcterms:created>
  <dcterms:modified xsi:type="dcterms:W3CDTF">2023-09-24T23:52:49Z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2022-09-28T00:00:00Z</vt:filetime>
  </property>
  <property fmtid="{D5CDD505-2E9C-101B-9397-08002B2CF9AE}" pid="3" name="Creator">
    <vt:lpwstr>Microsoft® PowerPoint® for Microsoft 365</vt:lpwstr>
  </property>
  <property fmtid="{D5CDD505-2E9C-101B-9397-08002B2CF9AE}" pid="4" name="LastSaved">
    <vt:filetime>2023-04-09T00:00:00Z</vt:filetime>
  </property>
</Properties>
</file>